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403" r:id="rId61"/>
    <p:sldId id="404" r:id="rId62"/>
    <p:sldId id="405" r:id="rId63"/>
    <p:sldId id="406" r:id="rId64"/>
    <p:sldId id="407" r:id="rId65"/>
    <p:sldId id="408" r:id="rId66"/>
    <p:sldId id="409" r:id="rId67"/>
    <p:sldId id="410" r:id="rId68"/>
    <p:sldId id="411" r:id="rId69"/>
    <p:sldId id="315" r:id="rId7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alpha val="20000"/>
            </a:scheme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714"/>
  </p:normalViewPr>
  <p:slideViewPr>
    <p:cSldViewPr snapToGrid="0" snapToObjects="1">
      <p:cViewPr varScale="1">
        <p:scale>
          <a:sx n="151" d="100"/>
          <a:sy n="151" d="100"/>
        </p:scale>
        <p:origin x="1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1" descr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投影片編號版面配置區 5"/>
          <p:cNvSpPr txBox="1"/>
          <p:nvPr/>
        </p:nvSpPr>
        <p:spPr>
          <a:xfrm>
            <a:off x="8656319" y="6404290"/>
            <a:ext cx="26517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r">
              <a:defRPr sz="1200" b="1">
                <a:solidFill>
                  <a:srgbClr val="888888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Made by 培訓團隊群</a:t>
            </a:r>
          </a:p>
        </p:txBody>
      </p:sp>
      <p:pic>
        <p:nvPicPr>
          <p:cNvPr id="18" name="圖片 10" descr="圖片 10"/>
          <p:cNvPicPr>
            <a:picLocks noChangeAspect="1"/>
          </p:cNvPicPr>
          <p:nvPr/>
        </p:nvPicPr>
        <p:blipFill>
          <a:blip r:embed="rId3"/>
          <a:srcRect l="8475" t="30952" b="29892"/>
          <a:stretch>
            <a:fillRect/>
          </a:stretch>
        </p:blipFill>
        <p:spPr>
          <a:xfrm>
            <a:off x="11363917" y="6330119"/>
            <a:ext cx="764583" cy="327097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投影片編號版面配置區 5"/>
          <p:cNvSpPr txBox="1"/>
          <p:nvPr/>
        </p:nvSpPr>
        <p:spPr>
          <a:xfrm>
            <a:off x="261620" y="6404290"/>
            <a:ext cx="26517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 b="1" i="1">
                <a:solidFill>
                  <a:srgbClr val="89898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Competitive  Programming</a:t>
            </a:r>
          </a:p>
        </p:txBody>
      </p:sp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SzTx/>
              <a:buFontTx/>
              <a:buNone/>
              <a:defRPr sz="2400"/>
            </a:lvl1pPr>
            <a:lvl2pPr marL="0" indent="457200">
              <a:spcBef>
                <a:spcPts val="1000"/>
              </a:spcBef>
              <a:buSzTx/>
              <a:buFontTx/>
              <a:buNone/>
              <a:defRPr sz="2400"/>
            </a:lvl2pPr>
            <a:lvl3pPr marL="0" indent="914400">
              <a:spcBef>
                <a:spcPts val="1000"/>
              </a:spcBef>
              <a:buSzTx/>
              <a:buFontTx/>
              <a:buNone/>
              <a:defRPr sz="2400"/>
            </a:lvl3pPr>
            <a:lvl4pPr marL="0" indent="1371600">
              <a:spcBef>
                <a:spcPts val="1000"/>
              </a:spcBef>
              <a:buSzTx/>
              <a:buFontTx/>
              <a:buNone/>
              <a:defRPr sz="2400"/>
            </a:lvl4pPr>
            <a:lvl5pPr marL="0" indent="1828800">
              <a:spcBef>
                <a:spcPts val="1000"/>
              </a:spcBef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Rectangle 2"/>
          <p:cNvSpPr/>
          <p:nvPr/>
        </p:nvSpPr>
        <p:spPr>
          <a:xfrm>
            <a:off x="1524000" y="3521471"/>
            <a:ext cx="7315200" cy="80568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chemeClr val="accent3">
                  <a:lumOff val="10616"/>
                </a:schemeClr>
              </a:gs>
              <a:gs pos="100000">
                <a:srgbClr val="000000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11" descr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投影片編號版面配置區 5"/>
          <p:cNvSpPr txBox="1"/>
          <p:nvPr/>
        </p:nvSpPr>
        <p:spPr>
          <a:xfrm>
            <a:off x="8656319" y="6404290"/>
            <a:ext cx="26517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r">
              <a:defRPr sz="1200" b="1">
                <a:solidFill>
                  <a:srgbClr val="888888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Made by 培訓團隊群</a:t>
            </a:r>
          </a:p>
        </p:txBody>
      </p:sp>
      <p:pic>
        <p:nvPicPr>
          <p:cNvPr id="41" name="圖片 10" descr="圖片 10"/>
          <p:cNvPicPr>
            <a:picLocks noChangeAspect="1"/>
          </p:cNvPicPr>
          <p:nvPr/>
        </p:nvPicPr>
        <p:blipFill>
          <a:blip r:embed="rId3"/>
          <a:srcRect l="8475" t="30952" b="29892"/>
          <a:stretch>
            <a:fillRect/>
          </a:stretch>
        </p:blipFill>
        <p:spPr>
          <a:xfrm>
            <a:off x="11363917" y="6330119"/>
            <a:ext cx="764583" cy="32709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投影片編號版面配置區 5"/>
          <p:cNvSpPr txBox="1"/>
          <p:nvPr/>
        </p:nvSpPr>
        <p:spPr>
          <a:xfrm>
            <a:off x="261620" y="6404290"/>
            <a:ext cx="26517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 b="1" i="1">
                <a:solidFill>
                  <a:srgbClr val="89898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Competitive  Programming</a:t>
            </a:r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709319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indent="457200"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0" indent="914400"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0" indent="1371600"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0" indent="1828800"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Rectangle 2"/>
          <p:cNvSpPr/>
          <p:nvPr/>
        </p:nvSpPr>
        <p:spPr>
          <a:xfrm>
            <a:off x="831850" y="4535685"/>
            <a:ext cx="7315200" cy="80568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chemeClr val="accent3">
                  <a:lumOff val="10616"/>
                </a:schemeClr>
              </a:gs>
              <a:gs pos="100000">
                <a:srgbClr val="000000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圖片 11" descr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投影片編號版面配置區 5"/>
          <p:cNvSpPr txBox="1"/>
          <p:nvPr/>
        </p:nvSpPr>
        <p:spPr>
          <a:xfrm>
            <a:off x="8656319" y="6404290"/>
            <a:ext cx="26517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r">
              <a:defRPr sz="1200" b="1">
                <a:solidFill>
                  <a:srgbClr val="888888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Made by 培訓團隊群</a:t>
            </a:r>
          </a:p>
        </p:txBody>
      </p:sp>
      <p:pic>
        <p:nvPicPr>
          <p:cNvPr id="55" name="圖片 10" descr="圖片 10"/>
          <p:cNvPicPr>
            <a:picLocks noChangeAspect="1"/>
          </p:cNvPicPr>
          <p:nvPr/>
        </p:nvPicPr>
        <p:blipFill>
          <a:blip r:embed="rId3"/>
          <a:srcRect l="8475" t="30952" b="29892"/>
          <a:stretch>
            <a:fillRect/>
          </a:stretch>
        </p:blipFill>
        <p:spPr>
          <a:xfrm>
            <a:off x="11363917" y="6330119"/>
            <a:ext cx="764583" cy="327097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投影片編號版面配置區 5"/>
          <p:cNvSpPr txBox="1"/>
          <p:nvPr/>
        </p:nvSpPr>
        <p:spPr>
          <a:xfrm>
            <a:off x="261620" y="6404290"/>
            <a:ext cx="26517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 b="1" i="1">
                <a:solidFill>
                  <a:srgbClr val="89898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Competitive  Programming</a:t>
            </a:r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2pPr>
              <a:buChar char="•"/>
            </a:lvl2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圖片 11" descr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投影片編號版面配置區 5"/>
          <p:cNvSpPr txBox="1"/>
          <p:nvPr/>
        </p:nvSpPr>
        <p:spPr>
          <a:xfrm>
            <a:off x="8656319" y="6404290"/>
            <a:ext cx="26517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r">
              <a:defRPr sz="1200" b="1">
                <a:solidFill>
                  <a:srgbClr val="888888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Made by 培訓團隊群</a:t>
            </a:r>
          </a:p>
        </p:txBody>
      </p:sp>
      <p:pic>
        <p:nvPicPr>
          <p:cNvPr id="68" name="圖片 10" descr="圖片 10"/>
          <p:cNvPicPr>
            <a:picLocks noChangeAspect="1"/>
          </p:cNvPicPr>
          <p:nvPr/>
        </p:nvPicPr>
        <p:blipFill>
          <a:blip r:embed="rId3"/>
          <a:srcRect l="8475" t="30952" b="29892"/>
          <a:stretch>
            <a:fillRect/>
          </a:stretch>
        </p:blipFill>
        <p:spPr>
          <a:xfrm>
            <a:off x="11363917" y="6330119"/>
            <a:ext cx="764583" cy="327097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投影片編號版面配置區 5"/>
          <p:cNvSpPr txBox="1"/>
          <p:nvPr/>
        </p:nvSpPr>
        <p:spPr>
          <a:xfrm>
            <a:off x="261620" y="6404290"/>
            <a:ext cx="26517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 b="1" i="1">
                <a:solidFill>
                  <a:srgbClr val="89898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Competitive  Programming</a:t>
            </a:r>
          </a:p>
        </p:txBody>
      </p: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000"/>
              </a:spcBef>
              <a:buSzTx/>
              <a:buFontTx/>
              <a:buNone/>
              <a:defRPr sz="24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indent="457200">
              <a:spcBef>
                <a:spcPts val="1000"/>
              </a:spcBef>
              <a:buSzTx/>
              <a:buFontTx/>
              <a:buNone/>
              <a:defRPr sz="2400" b="1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0" indent="914400">
              <a:spcBef>
                <a:spcPts val="1000"/>
              </a:spcBef>
              <a:buSzTx/>
              <a:buFontTx/>
              <a:buNone/>
              <a:defRPr sz="2400" b="1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0" indent="1371600">
              <a:spcBef>
                <a:spcPts val="1000"/>
              </a:spcBef>
              <a:buSzTx/>
              <a:buFontTx/>
              <a:buNone/>
              <a:defRPr sz="2400" b="1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0" indent="1828800">
              <a:spcBef>
                <a:spcPts val="1000"/>
              </a:spcBef>
              <a:buSzTx/>
              <a:buFontTx/>
              <a:buNone/>
              <a:defRPr sz="2400" b="1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1000"/>
              </a:spcBef>
              <a:buSzTx/>
              <a:buFontTx/>
              <a:buNone/>
              <a:defRPr sz="24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/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圖片 11" descr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投影片編號版面配置區 5"/>
          <p:cNvSpPr txBox="1"/>
          <p:nvPr/>
        </p:nvSpPr>
        <p:spPr>
          <a:xfrm>
            <a:off x="8656319" y="6404290"/>
            <a:ext cx="26517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r">
              <a:defRPr sz="1200" b="1">
                <a:solidFill>
                  <a:srgbClr val="888888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Made by 培訓團隊群</a:t>
            </a:r>
          </a:p>
        </p:txBody>
      </p:sp>
      <p:pic>
        <p:nvPicPr>
          <p:cNvPr id="82" name="圖片 10" descr="圖片 10"/>
          <p:cNvPicPr>
            <a:picLocks noChangeAspect="1"/>
          </p:cNvPicPr>
          <p:nvPr/>
        </p:nvPicPr>
        <p:blipFill>
          <a:blip r:embed="rId3"/>
          <a:srcRect l="8475" t="30952" b="29892"/>
          <a:stretch>
            <a:fillRect/>
          </a:stretch>
        </p:blipFill>
        <p:spPr>
          <a:xfrm>
            <a:off x="11363917" y="6330119"/>
            <a:ext cx="764583" cy="327097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投影片編號版面配置區 5"/>
          <p:cNvSpPr txBox="1"/>
          <p:nvPr/>
        </p:nvSpPr>
        <p:spPr>
          <a:xfrm>
            <a:off x="261620" y="6404290"/>
            <a:ext cx="26517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 b="1" i="1">
                <a:solidFill>
                  <a:srgbClr val="89898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Competitive  Programming</a:t>
            </a:r>
          </a:p>
        </p:txBody>
      </p:sp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圖片 11" descr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投影片編號版面配置區 5"/>
          <p:cNvSpPr txBox="1"/>
          <p:nvPr/>
        </p:nvSpPr>
        <p:spPr>
          <a:xfrm>
            <a:off x="8656319" y="6404290"/>
            <a:ext cx="26517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r">
              <a:defRPr sz="1200" b="1">
                <a:solidFill>
                  <a:srgbClr val="888888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Made by 培訓團隊群</a:t>
            </a:r>
          </a:p>
        </p:txBody>
      </p:sp>
      <p:pic>
        <p:nvPicPr>
          <p:cNvPr id="94" name="圖片 10" descr="圖片 10"/>
          <p:cNvPicPr>
            <a:picLocks noChangeAspect="1"/>
          </p:cNvPicPr>
          <p:nvPr/>
        </p:nvPicPr>
        <p:blipFill>
          <a:blip r:embed="rId3"/>
          <a:srcRect l="8475" t="30952" b="29892"/>
          <a:stretch>
            <a:fillRect/>
          </a:stretch>
        </p:blipFill>
        <p:spPr>
          <a:xfrm>
            <a:off x="11363917" y="6330119"/>
            <a:ext cx="764583" cy="327097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投影片編號版面配置區 5"/>
          <p:cNvSpPr txBox="1"/>
          <p:nvPr/>
        </p:nvSpPr>
        <p:spPr>
          <a:xfrm>
            <a:off x="261620" y="6404290"/>
            <a:ext cx="26517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 b="1" i="1">
                <a:solidFill>
                  <a:srgbClr val="89898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Competitive  Programming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圖片 11" descr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投影片編號版面配置區 5"/>
          <p:cNvSpPr txBox="1"/>
          <p:nvPr/>
        </p:nvSpPr>
        <p:spPr>
          <a:xfrm>
            <a:off x="8656319" y="6404290"/>
            <a:ext cx="26517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r">
              <a:defRPr sz="1200" b="1">
                <a:solidFill>
                  <a:srgbClr val="888888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Made by 培訓團隊群</a:t>
            </a:r>
          </a:p>
        </p:txBody>
      </p:sp>
      <p:pic>
        <p:nvPicPr>
          <p:cNvPr id="105" name="圖片 10" descr="圖片 10"/>
          <p:cNvPicPr>
            <a:picLocks noChangeAspect="1"/>
          </p:cNvPicPr>
          <p:nvPr/>
        </p:nvPicPr>
        <p:blipFill>
          <a:blip r:embed="rId3"/>
          <a:srcRect l="8475" t="30952" b="29892"/>
          <a:stretch>
            <a:fillRect/>
          </a:stretch>
        </p:blipFill>
        <p:spPr>
          <a:xfrm>
            <a:off x="11363917" y="6330119"/>
            <a:ext cx="764583" cy="327097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投影片編號版面配置區 5"/>
          <p:cNvSpPr txBox="1"/>
          <p:nvPr/>
        </p:nvSpPr>
        <p:spPr>
          <a:xfrm>
            <a:off x="261620" y="6404290"/>
            <a:ext cx="26517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 b="1" i="1">
                <a:solidFill>
                  <a:srgbClr val="89898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Competitive  Programming</a:t>
            </a:r>
          </a:p>
        </p:txBody>
      </p: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2pPr marL="718457" indent="-261257">
              <a:buChar char="•"/>
            </a:lvl2pPr>
            <a:lvl3pPr marL="1219200" indent="-304800"/>
            <a:lvl4pPr marL="1737360" indent="-365760"/>
            <a:lvl5pPr marL="2194560" indent="-3657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文字版面配置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000"/>
              </a:spcBef>
              <a:buSzTx/>
              <a:buFontTx/>
              <a:buNone/>
              <a:defRPr sz="1600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/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圖片 11" descr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投影片編號版面配置區 5"/>
          <p:cNvSpPr txBox="1"/>
          <p:nvPr/>
        </p:nvSpPr>
        <p:spPr>
          <a:xfrm>
            <a:off x="8656319" y="6404290"/>
            <a:ext cx="26517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r">
              <a:defRPr sz="1200" b="1">
                <a:solidFill>
                  <a:srgbClr val="888888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Made by 培訓團隊群</a:t>
            </a:r>
          </a:p>
        </p:txBody>
      </p:sp>
      <p:pic>
        <p:nvPicPr>
          <p:cNvPr id="119" name="圖片 10" descr="圖片 10"/>
          <p:cNvPicPr>
            <a:picLocks noChangeAspect="1"/>
          </p:cNvPicPr>
          <p:nvPr/>
        </p:nvPicPr>
        <p:blipFill>
          <a:blip r:embed="rId3"/>
          <a:srcRect l="8475" t="30952" b="29892"/>
          <a:stretch>
            <a:fillRect/>
          </a:stretch>
        </p:blipFill>
        <p:spPr>
          <a:xfrm>
            <a:off x="11363917" y="6330119"/>
            <a:ext cx="764583" cy="327097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投影片編號版面配置區 5"/>
          <p:cNvSpPr txBox="1"/>
          <p:nvPr/>
        </p:nvSpPr>
        <p:spPr>
          <a:xfrm>
            <a:off x="261620" y="6404290"/>
            <a:ext cx="26517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 b="1" i="1">
                <a:solidFill>
                  <a:srgbClr val="89898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Competitive  Programming</a:t>
            </a:r>
          </a:p>
        </p:txBody>
      </p:sp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Title Text</a:t>
            </a:r>
          </a:p>
        </p:txBody>
      </p:sp>
      <p:sp>
        <p:nvSpPr>
          <p:cNvPr id="122" name="圖片版面配置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SzTx/>
              <a:buFontTx/>
              <a:buNone/>
              <a:defRPr sz="16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indent="457200">
              <a:spcBef>
                <a:spcPts val="1000"/>
              </a:spcBef>
              <a:buSzTx/>
              <a:buFontTx/>
              <a:buNone/>
              <a:defRPr sz="16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0" indent="914400">
              <a:spcBef>
                <a:spcPts val="1000"/>
              </a:spcBef>
              <a:buSzTx/>
              <a:buFontTx/>
              <a:buNone/>
              <a:defRPr sz="16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0" indent="1371600">
              <a:spcBef>
                <a:spcPts val="1000"/>
              </a:spcBef>
              <a:buSzTx/>
              <a:buFontTx/>
              <a:buNone/>
              <a:defRPr sz="16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0" indent="1828800">
              <a:spcBef>
                <a:spcPts val="1000"/>
              </a:spcBef>
              <a:buSzTx/>
              <a:buFontTx/>
              <a:buNone/>
              <a:defRPr sz="16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1" descr="圖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投影片編號版面配置區 5"/>
          <p:cNvSpPr txBox="1"/>
          <p:nvPr/>
        </p:nvSpPr>
        <p:spPr>
          <a:xfrm>
            <a:off x="8656319" y="6404290"/>
            <a:ext cx="26517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r">
              <a:defRPr sz="1200" b="1">
                <a:solidFill>
                  <a:srgbClr val="888888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Made by 培訓團隊群</a:t>
            </a:r>
          </a:p>
        </p:txBody>
      </p:sp>
      <p:pic>
        <p:nvPicPr>
          <p:cNvPr id="4" name="圖片 10" descr="圖片 10"/>
          <p:cNvPicPr>
            <a:picLocks noChangeAspect="1"/>
          </p:cNvPicPr>
          <p:nvPr/>
        </p:nvPicPr>
        <p:blipFill>
          <a:blip r:embed="rId12"/>
          <a:srcRect l="8475" t="30952" b="29892"/>
          <a:stretch>
            <a:fillRect/>
          </a:stretch>
        </p:blipFill>
        <p:spPr>
          <a:xfrm>
            <a:off x="11363917" y="6330119"/>
            <a:ext cx="764583" cy="327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投影片編號版面配置區 5"/>
          <p:cNvSpPr txBox="1"/>
          <p:nvPr/>
        </p:nvSpPr>
        <p:spPr>
          <a:xfrm>
            <a:off x="261620" y="6404290"/>
            <a:ext cx="265176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 b="1" i="1">
                <a:solidFill>
                  <a:srgbClr val="89898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Competitive  Programming</a:t>
            </a:r>
          </a:p>
        </p:txBody>
      </p: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Rectangle 2"/>
          <p:cNvSpPr/>
          <p:nvPr/>
        </p:nvSpPr>
        <p:spPr>
          <a:xfrm>
            <a:off x="838200" y="1554162"/>
            <a:ext cx="7315200" cy="80568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chemeClr val="accent3">
                  <a:lumOff val="10616"/>
                </a:schemeClr>
              </a:gs>
              <a:gs pos="100000">
                <a:srgbClr val="000000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 b="1">
                <a:solidFill>
                  <a:srgbClr val="888888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1pPr>
      <a:lvl2pPr marL="685800" marR="0" indent="-228600" algn="l" defTabSz="9144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-"/>
        <a:tabLst/>
        <a:defRPr sz="32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2pPr>
      <a:lvl3pPr marL="1175657" marR="0" indent="-261257" algn="l" defTabSz="9144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3pPr>
      <a:lvl4pPr marL="1778000" marR="0" indent="-406400" algn="l" defTabSz="9144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4pPr>
      <a:lvl5pPr marL="2235200" marR="0" indent="-406400" algn="l" defTabSz="9144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5pPr>
      <a:lvl6pPr marL="2692400" marR="0" indent="-406400" algn="l" defTabSz="9144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6pPr>
      <a:lvl7pPr marL="3149600" marR="0" indent="-406400" algn="l" defTabSz="9144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7pPr>
      <a:lvl8pPr marL="3606800" marR="0" indent="-406400" algn="l" defTabSz="9144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8pPr>
      <a:lvl9pPr marL="4064000" marR="0" indent="-406400" algn="l" defTabSz="9144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軟正黑體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ohitoKiri5474/CodesBackUp/tree/master/ncku-icpc/2020/week9" TargetMode="External"/><Relationship Id="rId2" Type="http://schemas.openxmlformats.org/officeDocument/2006/relationships/hyperlink" Target="https://ppt.cc/fgNPi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j.leo900807.tw/problems/9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標題 1"/>
          <p:cNvSpPr txBox="1">
            <a:spLocks noGrp="1"/>
          </p:cNvSpPr>
          <p:nvPr>
            <p:ph type="ctrTitle"/>
          </p:nvPr>
        </p:nvSpPr>
        <p:spPr>
          <a:xfrm>
            <a:off x="1523999" y="1175657"/>
            <a:ext cx="8614790" cy="2253344"/>
          </a:xfrm>
          <a:prstGeom prst="rect">
            <a:avLst/>
          </a:prstGeom>
        </p:spPr>
        <p:txBody>
          <a:bodyPr/>
          <a:lstStyle/>
          <a:p>
            <a:br/>
            <a:r>
              <a:t>Advanced </a:t>
            </a:r>
            <a:br/>
            <a:r>
              <a:t>Competitive Programming</a:t>
            </a:r>
          </a:p>
        </p:txBody>
      </p:sp>
      <p:sp>
        <p:nvSpPr>
          <p:cNvPr id="134" name="副標題 2"/>
          <p:cNvSpPr txBox="1">
            <a:spLocks noGrp="1"/>
          </p:cNvSpPr>
          <p:nvPr>
            <p:ph type="subTitle" sz="half" idx="1"/>
          </p:nvPr>
        </p:nvSpPr>
        <p:spPr>
          <a:xfrm>
            <a:off x="1524000" y="3602037"/>
            <a:ext cx="9144000" cy="2621210"/>
          </a:xfrm>
          <a:prstGeom prst="rect">
            <a:avLst/>
          </a:prstGeom>
        </p:spPr>
        <p:txBody>
          <a:bodyPr/>
          <a:lstStyle/>
          <a:p>
            <a:pPr defTabSz="868680">
              <a:lnSpc>
                <a:spcPct val="72000"/>
              </a:lnSpc>
              <a:spcBef>
                <a:spcPts val="900"/>
              </a:spcBef>
              <a:defRPr sz="2090"/>
            </a:pPr>
            <a:endParaRPr/>
          </a:p>
          <a:p>
            <a:pPr defTabSz="868680">
              <a:lnSpc>
                <a:spcPct val="72000"/>
              </a:lnSpc>
              <a:spcBef>
                <a:spcPts val="900"/>
              </a:spcBef>
              <a:defRPr sz="2090"/>
            </a:pPr>
            <a:r>
              <a:t>國立成功大學ACM-ICPC程式競賽培訓隊</a:t>
            </a:r>
          </a:p>
          <a:p>
            <a:pPr defTabSz="868680">
              <a:lnSpc>
                <a:spcPct val="72000"/>
              </a:lnSpc>
              <a:spcBef>
                <a:spcPts val="900"/>
              </a:spcBef>
              <a:defRPr sz="2090"/>
            </a:pPr>
            <a:r>
              <a:t>nckuacm@imslab.org</a:t>
            </a:r>
          </a:p>
          <a:p>
            <a:pPr defTabSz="868680">
              <a:lnSpc>
                <a:spcPct val="72000"/>
              </a:lnSpc>
              <a:spcBef>
                <a:spcPts val="900"/>
              </a:spcBef>
              <a:defRPr sz="2090"/>
            </a:pPr>
            <a:endParaRPr/>
          </a:p>
          <a:p>
            <a:pPr defTabSz="868680">
              <a:lnSpc>
                <a:spcPct val="72000"/>
              </a:lnSpc>
              <a:spcBef>
                <a:spcPts val="900"/>
              </a:spcBef>
              <a:defRPr sz="2090"/>
            </a:pPr>
            <a:r>
              <a:t>Department of Computer Science and Information Engineering</a:t>
            </a:r>
          </a:p>
          <a:p>
            <a:pPr defTabSz="868680">
              <a:lnSpc>
                <a:spcPct val="72000"/>
              </a:lnSpc>
              <a:spcBef>
                <a:spcPts val="900"/>
              </a:spcBef>
              <a:defRPr sz="2090"/>
            </a:pPr>
            <a:r>
              <a:t>National Cheng Kung University</a:t>
            </a:r>
          </a:p>
          <a:p>
            <a:pPr defTabSz="868680">
              <a:lnSpc>
                <a:spcPct val="72000"/>
              </a:lnSpc>
              <a:spcBef>
                <a:spcPts val="900"/>
              </a:spcBef>
              <a:defRPr sz="2090"/>
            </a:pPr>
            <a:r>
              <a:t>Tainan, Taiwan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然後就TLE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然後就TLE了</a:t>
            </a:r>
          </a:p>
        </p:txBody>
      </p:sp>
      <p:sp>
        <p:nvSpPr>
          <p:cNvPr id="163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4" name="Screen Shot 2020-03-11 at 12.06.07 PM.png" descr="Screen Shot 2020-03-11 at 12.06.0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2" y="1582502"/>
            <a:ext cx="7591436" cy="4837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先看個複雜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先看個複雜度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emmm，看起來是   ，看起來要   才會過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emmm，看起來是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𝑁𝑀</m:t>
                    </m:r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，看起來要 </a:t>
                </a:r>
                <a14:m>
                  <m:oMath xmlns:m="http://schemas.openxmlformats.org/officeDocument/2006/math"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m:rPr>
                        <m:sty m:val="p"/>
                      </m:rP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才會過</a:t>
                </a:r>
              </a:p>
            </p:txBody>
          </p:sp>
        </mc:Choice>
        <mc:Fallback xmlns="">
          <p:sp>
            <p:nvSpPr>
              <p:cNvPr id="167" name="emmm，看起來是   ，看起來要   才會過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689" t="-175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8" name="Screen Shot 2020-03-11 at 12.13.44 PM.png" descr="Screen Shot 2020-03-11 at 12.13.4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039" y="2629693"/>
            <a:ext cx="4914901" cy="274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egment Tre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Segment Tree</a:t>
            </a:r>
          </a:p>
        </p:txBody>
      </p:sp>
      <p:sp>
        <p:nvSpPr>
          <p:cNvPr id="171" name="Double-click to edi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此線段樹非彼線段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此線段樹非彼線段樹</a:t>
            </a:r>
          </a:p>
        </p:txBody>
      </p:sp>
      <p:sp>
        <p:nvSpPr>
          <p:cNvPr id="174" name="如果在 google 上直接敲線段樹會出現這東西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如果在 google 上直接敲線段樹會出現這東西</a:t>
            </a:r>
          </a:p>
        </p:txBody>
      </p:sp>
      <p:pic>
        <p:nvPicPr>
          <p:cNvPr id="175" name="Screen Shot 2020-03-11 at 12.22.49 PM.png" descr="Screen Shot 2020-03-11 at 12.22.4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188565"/>
            <a:ext cx="7315200" cy="4661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線段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線段樹</a:t>
            </a:r>
          </a:p>
        </p:txBody>
      </p:sp>
      <p:sp>
        <p:nvSpPr>
          <p:cNvPr id="178" name="由競程選手自行開發出的資料結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由競程選手自行開發出的資料結構</a:t>
            </a:r>
          </a:p>
          <a:p>
            <a:r>
              <a:t>為樹狀結構，每個節點都維護一個區間，將此區間對切往左右遞迴給左右子節點，並且合併結果</a:t>
            </a:r>
          </a:p>
          <a:p>
            <a:pPr>
              <a:defRPr>
                <a:solidFill>
                  <a:srgbClr val="FF2600"/>
                </a:solidFill>
              </a:defRPr>
            </a:pPr>
            <a:r>
              <a:t>可以處理區間操作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好像有點難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好像有點難懂</a:t>
            </a:r>
          </a:p>
        </p:txBody>
      </p:sp>
      <p:sp>
        <p:nvSpPr>
          <p:cNvPr id="181" name="Rectangle"/>
          <p:cNvSpPr/>
          <p:nvPr/>
        </p:nvSpPr>
        <p:spPr>
          <a:xfrm>
            <a:off x="1538064" y="2146300"/>
            <a:ext cx="9115872" cy="1270000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" name="L"/>
          <p:cNvSpPr txBox="1"/>
          <p:nvPr/>
        </p:nvSpPr>
        <p:spPr>
          <a:xfrm>
            <a:off x="1562522" y="2411953"/>
            <a:ext cx="371102" cy="73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L</a:t>
            </a:r>
          </a:p>
        </p:txBody>
      </p:sp>
      <p:sp>
        <p:nvSpPr>
          <p:cNvPr id="183" name="R"/>
          <p:cNvSpPr txBox="1"/>
          <p:nvPr/>
        </p:nvSpPr>
        <p:spPr>
          <a:xfrm>
            <a:off x="10185823" y="2411953"/>
            <a:ext cx="448926" cy="73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R</a:t>
            </a:r>
          </a:p>
        </p:txBody>
      </p:sp>
      <p:sp>
        <p:nvSpPr>
          <p:cNvPr id="184" name="mid"/>
          <p:cNvSpPr txBox="1"/>
          <p:nvPr/>
        </p:nvSpPr>
        <p:spPr>
          <a:xfrm>
            <a:off x="5550626" y="2411953"/>
            <a:ext cx="1090748" cy="73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mid</a:t>
            </a:r>
          </a:p>
        </p:txBody>
      </p:sp>
      <p:sp>
        <p:nvSpPr>
          <p:cNvPr id="185" name="Rectangle"/>
          <p:cNvSpPr/>
          <p:nvPr/>
        </p:nvSpPr>
        <p:spPr>
          <a:xfrm>
            <a:off x="1524000" y="3517900"/>
            <a:ext cx="4477693" cy="1270000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" name="Rectangle"/>
          <p:cNvSpPr/>
          <p:nvPr/>
        </p:nvSpPr>
        <p:spPr>
          <a:xfrm>
            <a:off x="6184900" y="3517900"/>
            <a:ext cx="4477693" cy="1270000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L"/>
          <p:cNvSpPr txBox="1"/>
          <p:nvPr/>
        </p:nvSpPr>
        <p:spPr>
          <a:xfrm>
            <a:off x="1562522" y="3783553"/>
            <a:ext cx="371102" cy="73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L</a:t>
            </a:r>
          </a:p>
        </p:txBody>
      </p:sp>
      <p:sp>
        <p:nvSpPr>
          <p:cNvPr id="188" name="mid"/>
          <p:cNvSpPr txBox="1"/>
          <p:nvPr/>
        </p:nvSpPr>
        <p:spPr>
          <a:xfrm>
            <a:off x="4826422" y="3783553"/>
            <a:ext cx="1090748" cy="73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mid</a:t>
            </a:r>
          </a:p>
        </p:txBody>
      </p:sp>
      <p:sp>
        <p:nvSpPr>
          <p:cNvPr id="189" name="mid + 1"/>
          <p:cNvSpPr txBox="1"/>
          <p:nvPr/>
        </p:nvSpPr>
        <p:spPr>
          <a:xfrm>
            <a:off x="6172622" y="3783553"/>
            <a:ext cx="2015963" cy="73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mid + 1</a:t>
            </a:r>
          </a:p>
        </p:txBody>
      </p:sp>
      <p:sp>
        <p:nvSpPr>
          <p:cNvPr id="190" name="R"/>
          <p:cNvSpPr txBox="1"/>
          <p:nvPr/>
        </p:nvSpPr>
        <p:spPr>
          <a:xfrm>
            <a:off x="10185823" y="3783553"/>
            <a:ext cx="448926" cy="73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R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直接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直接看</a:t>
            </a:r>
          </a:p>
        </p:txBody>
      </p:sp>
      <p:sp>
        <p:nvSpPr>
          <p:cNvPr id="193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4" name="sC6SBjn.png" descr="sC6SBj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361" y="1933677"/>
            <a:ext cx="6733278" cy="4227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Functions of Segment Tre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Functions of Segment Tree</a:t>
            </a:r>
          </a:p>
        </p:txBody>
      </p:sp>
      <p:sp>
        <p:nvSpPr>
          <p:cNvPr id="197" name="buil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build</a:t>
            </a:r>
          </a:p>
          <a:p>
            <a:r>
              <a:t>update (modify)</a:t>
            </a:r>
          </a:p>
          <a:p>
            <a:r>
              <a:t>query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update (modify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update (modify)</a:t>
            </a:r>
          </a:p>
        </p:txBody>
      </p:sp>
      <p:sp>
        <p:nvSpPr>
          <p:cNvPr id="200" name="更新元素用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更新元素用</a:t>
            </a:r>
          </a:p>
          <a:p>
            <a:r>
              <a:t>查詢需修改位置位於何處，往左往右遞迴</a:t>
            </a:r>
          </a:p>
          <a:p>
            <a:r>
              <a:t>假設當前區間大小為一，則更新值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as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Case 1</a:t>
            </a:r>
          </a:p>
        </p:txBody>
      </p:sp>
      <p:sp>
        <p:nvSpPr>
          <p:cNvPr id="203" name="Rectangle"/>
          <p:cNvSpPr/>
          <p:nvPr/>
        </p:nvSpPr>
        <p:spPr>
          <a:xfrm>
            <a:off x="1538064" y="2501900"/>
            <a:ext cx="9115872" cy="1270000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L"/>
          <p:cNvSpPr txBox="1"/>
          <p:nvPr/>
        </p:nvSpPr>
        <p:spPr>
          <a:xfrm>
            <a:off x="1562522" y="2767553"/>
            <a:ext cx="371102" cy="73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L</a:t>
            </a:r>
          </a:p>
        </p:txBody>
      </p:sp>
      <p:sp>
        <p:nvSpPr>
          <p:cNvPr id="205" name="R"/>
          <p:cNvSpPr txBox="1"/>
          <p:nvPr/>
        </p:nvSpPr>
        <p:spPr>
          <a:xfrm>
            <a:off x="10185823" y="2767553"/>
            <a:ext cx="448926" cy="73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R</a:t>
            </a:r>
          </a:p>
        </p:txBody>
      </p:sp>
      <p:sp>
        <p:nvSpPr>
          <p:cNvPr id="206" name="mid"/>
          <p:cNvSpPr txBox="1"/>
          <p:nvPr/>
        </p:nvSpPr>
        <p:spPr>
          <a:xfrm>
            <a:off x="5550626" y="2767553"/>
            <a:ext cx="1090748" cy="73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mid</a:t>
            </a:r>
          </a:p>
        </p:txBody>
      </p:sp>
      <p:sp>
        <p:nvSpPr>
          <p:cNvPr id="207" name="Rectangle"/>
          <p:cNvSpPr/>
          <p:nvPr/>
        </p:nvSpPr>
        <p:spPr>
          <a:xfrm>
            <a:off x="3674516" y="4127500"/>
            <a:ext cx="1084398" cy="1030536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path>
              <a:fillToRect l="50000" t="-1000" r="50000" b="101000"/>
            </a:path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idx"/>
          <p:cNvSpPr txBox="1"/>
          <p:nvPr/>
        </p:nvSpPr>
        <p:spPr>
          <a:xfrm>
            <a:off x="3787458" y="4273420"/>
            <a:ext cx="858514" cy="738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idx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標題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Week 9</a:t>
            </a:r>
            <a:br/>
            <a:r>
              <a:t>Data Structure</a:t>
            </a:r>
          </a:p>
        </p:txBody>
      </p:sp>
      <p:sp>
        <p:nvSpPr>
          <p:cNvPr id="137" name="副標題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4033520"/>
            <a:ext cx="9144000" cy="1224281"/>
          </a:xfrm>
          <a:prstGeom prst="rect">
            <a:avLst/>
          </a:prstGeom>
        </p:spPr>
        <p:txBody>
          <a:bodyPr/>
          <a:lstStyle/>
          <a:p>
            <a:r>
              <a:t>Segment Tree, Binary Indexed Tree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as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Case 2</a:t>
            </a:r>
          </a:p>
        </p:txBody>
      </p:sp>
      <p:sp>
        <p:nvSpPr>
          <p:cNvPr id="211" name="Rectangle"/>
          <p:cNvSpPr/>
          <p:nvPr/>
        </p:nvSpPr>
        <p:spPr>
          <a:xfrm>
            <a:off x="1538064" y="2501900"/>
            <a:ext cx="9115872" cy="1270000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" name="L"/>
          <p:cNvSpPr txBox="1"/>
          <p:nvPr/>
        </p:nvSpPr>
        <p:spPr>
          <a:xfrm>
            <a:off x="1562522" y="2767553"/>
            <a:ext cx="371102" cy="73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L</a:t>
            </a:r>
          </a:p>
        </p:txBody>
      </p:sp>
      <p:sp>
        <p:nvSpPr>
          <p:cNvPr id="213" name="R"/>
          <p:cNvSpPr txBox="1"/>
          <p:nvPr/>
        </p:nvSpPr>
        <p:spPr>
          <a:xfrm>
            <a:off x="10185823" y="2767553"/>
            <a:ext cx="448926" cy="73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R</a:t>
            </a:r>
          </a:p>
        </p:txBody>
      </p:sp>
      <p:sp>
        <p:nvSpPr>
          <p:cNvPr id="214" name="mid"/>
          <p:cNvSpPr txBox="1"/>
          <p:nvPr/>
        </p:nvSpPr>
        <p:spPr>
          <a:xfrm>
            <a:off x="5550626" y="2767553"/>
            <a:ext cx="1090748" cy="73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mid</a:t>
            </a:r>
          </a:p>
        </p:txBody>
      </p:sp>
      <p:sp>
        <p:nvSpPr>
          <p:cNvPr id="215" name="Rectangle"/>
          <p:cNvSpPr/>
          <p:nvPr/>
        </p:nvSpPr>
        <p:spPr>
          <a:xfrm>
            <a:off x="8068716" y="4127500"/>
            <a:ext cx="1084398" cy="1030536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path>
              <a:fillToRect l="50000" t="-1000" r="50000" b="101000"/>
            </a:path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idx"/>
          <p:cNvSpPr txBox="1"/>
          <p:nvPr/>
        </p:nvSpPr>
        <p:spPr>
          <a:xfrm>
            <a:off x="8181658" y="4273420"/>
            <a:ext cx="858514" cy="738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idx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que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query</a:t>
            </a:r>
          </a:p>
        </p:txBody>
      </p:sp>
      <p:sp>
        <p:nvSpPr>
          <p:cNvPr id="219" name="查詢區間的答案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查詢區間的答案</a:t>
            </a:r>
          </a:p>
          <a:p>
            <a:r>
              <a:t>檢查區間位置來決定操作，大致上來說是往左右遞迴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as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Case 1</a:t>
            </a:r>
          </a:p>
        </p:txBody>
      </p:sp>
      <p:sp>
        <p:nvSpPr>
          <p:cNvPr id="222" name="Rectangle"/>
          <p:cNvSpPr/>
          <p:nvPr/>
        </p:nvSpPr>
        <p:spPr>
          <a:xfrm>
            <a:off x="1538064" y="2501900"/>
            <a:ext cx="9115872" cy="1270000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3" name="nowL"/>
          <p:cNvSpPr txBox="1"/>
          <p:nvPr/>
        </p:nvSpPr>
        <p:spPr>
          <a:xfrm>
            <a:off x="1562522" y="2767553"/>
            <a:ext cx="1491034" cy="73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nowL</a:t>
            </a:r>
          </a:p>
        </p:txBody>
      </p:sp>
      <p:sp>
        <p:nvSpPr>
          <p:cNvPr id="224" name="nowR"/>
          <p:cNvSpPr txBox="1"/>
          <p:nvPr/>
        </p:nvSpPr>
        <p:spPr>
          <a:xfrm>
            <a:off x="8953923" y="2767553"/>
            <a:ext cx="1568858" cy="73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nowR</a:t>
            </a:r>
          </a:p>
        </p:txBody>
      </p:sp>
      <p:sp>
        <p:nvSpPr>
          <p:cNvPr id="225" name="mid"/>
          <p:cNvSpPr txBox="1"/>
          <p:nvPr/>
        </p:nvSpPr>
        <p:spPr>
          <a:xfrm>
            <a:off x="5550626" y="2767553"/>
            <a:ext cx="1090748" cy="73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mid</a:t>
            </a:r>
          </a:p>
        </p:txBody>
      </p:sp>
      <p:sp>
        <p:nvSpPr>
          <p:cNvPr id="226" name="Rectangle"/>
          <p:cNvSpPr/>
          <p:nvPr/>
        </p:nvSpPr>
        <p:spPr>
          <a:xfrm>
            <a:off x="2303164" y="4140200"/>
            <a:ext cx="2455750" cy="1030536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path>
              <a:fillToRect l="50000" t="-1000" r="50000" b="101000"/>
            </a:path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ql"/>
          <p:cNvSpPr txBox="1"/>
          <p:nvPr/>
        </p:nvSpPr>
        <p:spPr>
          <a:xfrm>
            <a:off x="2465866" y="4286120"/>
            <a:ext cx="583491" cy="738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ql</a:t>
            </a:r>
          </a:p>
        </p:txBody>
      </p:sp>
      <p:sp>
        <p:nvSpPr>
          <p:cNvPr id="228" name="qr"/>
          <p:cNvSpPr txBox="1"/>
          <p:nvPr/>
        </p:nvSpPr>
        <p:spPr>
          <a:xfrm>
            <a:off x="3977439" y="4286120"/>
            <a:ext cx="659145" cy="738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qr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as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Case 2</a:t>
            </a:r>
          </a:p>
        </p:txBody>
      </p:sp>
      <p:sp>
        <p:nvSpPr>
          <p:cNvPr id="231" name="Rectangle"/>
          <p:cNvSpPr/>
          <p:nvPr/>
        </p:nvSpPr>
        <p:spPr>
          <a:xfrm>
            <a:off x="1538064" y="2501900"/>
            <a:ext cx="9115872" cy="1270000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2" name="nowL"/>
          <p:cNvSpPr txBox="1"/>
          <p:nvPr/>
        </p:nvSpPr>
        <p:spPr>
          <a:xfrm>
            <a:off x="1562522" y="2767553"/>
            <a:ext cx="1491034" cy="73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nowL</a:t>
            </a:r>
          </a:p>
        </p:txBody>
      </p:sp>
      <p:sp>
        <p:nvSpPr>
          <p:cNvPr id="233" name="nowR"/>
          <p:cNvSpPr txBox="1"/>
          <p:nvPr/>
        </p:nvSpPr>
        <p:spPr>
          <a:xfrm>
            <a:off x="8953923" y="2767553"/>
            <a:ext cx="1568858" cy="73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nowR</a:t>
            </a:r>
          </a:p>
        </p:txBody>
      </p:sp>
      <p:sp>
        <p:nvSpPr>
          <p:cNvPr id="234" name="mid"/>
          <p:cNvSpPr txBox="1"/>
          <p:nvPr/>
        </p:nvSpPr>
        <p:spPr>
          <a:xfrm>
            <a:off x="5550626" y="2767553"/>
            <a:ext cx="1090748" cy="73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mid</a:t>
            </a:r>
          </a:p>
        </p:txBody>
      </p:sp>
      <p:sp>
        <p:nvSpPr>
          <p:cNvPr id="235" name="Rectangle"/>
          <p:cNvSpPr/>
          <p:nvPr/>
        </p:nvSpPr>
        <p:spPr>
          <a:xfrm>
            <a:off x="6964064" y="4076700"/>
            <a:ext cx="2455750" cy="1030536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path>
              <a:fillToRect l="50000" t="-1000" r="50000" b="101000"/>
            </a:path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ql"/>
          <p:cNvSpPr txBox="1"/>
          <p:nvPr/>
        </p:nvSpPr>
        <p:spPr>
          <a:xfrm>
            <a:off x="7126766" y="4222620"/>
            <a:ext cx="583492" cy="738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ql</a:t>
            </a:r>
          </a:p>
        </p:txBody>
      </p:sp>
      <p:sp>
        <p:nvSpPr>
          <p:cNvPr id="237" name="qr"/>
          <p:cNvSpPr txBox="1"/>
          <p:nvPr/>
        </p:nvSpPr>
        <p:spPr>
          <a:xfrm>
            <a:off x="8638339" y="4222620"/>
            <a:ext cx="659146" cy="738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qr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as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Case 3</a:t>
            </a:r>
          </a:p>
        </p:txBody>
      </p:sp>
      <p:sp>
        <p:nvSpPr>
          <p:cNvPr id="240" name="Rectangle"/>
          <p:cNvSpPr/>
          <p:nvPr/>
        </p:nvSpPr>
        <p:spPr>
          <a:xfrm>
            <a:off x="1538064" y="2501900"/>
            <a:ext cx="9115872" cy="1270000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nowL"/>
          <p:cNvSpPr txBox="1"/>
          <p:nvPr/>
        </p:nvSpPr>
        <p:spPr>
          <a:xfrm>
            <a:off x="1562522" y="2767553"/>
            <a:ext cx="1491034" cy="73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nowL</a:t>
            </a:r>
          </a:p>
        </p:txBody>
      </p:sp>
      <p:sp>
        <p:nvSpPr>
          <p:cNvPr id="242" name="nowR"/>
          <p:cNvSpPr txBox="1"/>
          <p:nvPr/>
        </p:nvSpPr>
        <p:spPr>
          <a:xfrm>
            <a:off x="8953923" y="2767553"/>
            <a:ext cx="1568858" cy="73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nowR</a:t>
            </a:r>
          </a:p>
        </p:txBody>
      </p:sp>
      <p:sp>
        <p:nvSpPr>
          <p:cNvPr id="243" name="mid"/>
          <p:cNvSpPr txBox="1"/>
          <p:nvPr/>
        </p:nvSpPr>
        <p:spPr>
          <a:xfrm>
            <a:off x="5550626" y="2767553"/>
            <a:ext cx="1090748" cy="73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mid</a:t>
            </a:r>
          </a:p>
        </p:txBody>
      </p:sp>
      <p:sp>
        <p:nvSpPr>
          <p:cNvPr id="244" name="Rectangle"/>
          <p:cNvSpPr/>
          <p:nvPr/>
        </p:nvSpPr>
        <p:spPr>
          <a:xfrm>
            <a:off x="3487794" y="4025900"/>
            <a:ext cx="5216412" cy="1030536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path>
              <a:fillToRect l="50000" t="-1000" r="50000" b="101000"/>
            </a:path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5" name="ql"/>
          <p:cNvSpPr txBox="1"/>
          <p:nvPr/>
        </p:nvSpPr>
        <p:spPr>
          <a:xfrm>
            <a:off x="3617158" y="4171820"/>
            <a:ext cx="583492" cy="738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ql</a:t>
            </a:r>
          </a:p>
        </p:txBody>
      </p:sp>
      <p:sp>
        <p:nvSpPr>
          <p:cNvPr id="246" name="qr"/>
          <p:cNvSpPr txBox="1"/>
          <p:nvPr/>
        </p:nvSpPr>
        <p:spPr>
          <a:xfrm>
            <a:off x="7922731" y="4171820"/>
            <a:ext cx="659146" cy="738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qr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buil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build</a:t>
            </a:r>
          </a:p>
        </p:txBody>
      </p:sp>
      <p:sp>
        <p:nvSpPr>
          <p:cNvPr id="249" name="建構線段樹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建構線段樹</a:t>
            </a:r>
          </a:p>
          <a:p>
            <a:r>
              <a:t>把左右子區間往下遞迴</a:t>
            </a:r>
          </a:p>
          <a:p>
            <a:r>
              <a:t>把左右子區間的結果合併（有點 merge sort 的概念）</a:t>
            </a:r>
          </a:p>
          <a:p>
            <a:pPr>
              <a:defRPr>
                <a:solidFill>
                  <a:srgbClr val="A7A7A7"/>
                </a:solidFill>
              </a:defRPr>
            </a:pPr>
            <a:r>
              <a:t>也可以把所有點都單點修改一次啦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線段樹實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線段樹實作</a:t>
            </a:r>
          </a:p>
        </p:txBody>
      </p:sp>
      <p:sp>
        <p:nvSpPr>
          <p:cNvPr id="252" name="指標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指標</a:t>
            </a:r>
          </a:p>
          <a:p>
            <a:r>
              <a:t>陣列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指標版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指標版本</a:t>
            </a:r>
          </a:p>
        </p:txBody>
      </p:sp>
      <p:sp>
        <p:nvSpPr>
          <p:cNvPr id="255" name="每一個節點存著左子節點與右子節點的位置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每一個節點存著左子節點與右子節點的位置</a:t>
            </a:r>
          </a:p>
          <a:p>
            <a:r>
              <a:t>葉節點的左子節點與右子節點皆為 NULL (nullptr in C++11 or later version)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陣列版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陣列版本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相較於指標版本，陣列可以一次把記憶體開好開滿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相較於指標版本，陣列可以一次把記憶體開好開滿</a:t>
                </a:r>
              </a:p>
              <a:p>
                <a:r>
                  <a:t>如果現在的節點編號為 </a:t>
                </a:r>
                <a14:m>
                  <m:oMath xmlns:m="http://schemas.openxmlformats.org/officeDocument/2006/math">
                    <m:r>
                      <a:rPr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t> </a:t>
                </a:r>
              </a:p>
              <a:p>
                <a:pPr lvl="1">
                  <a:buChar char="•"/>
                </a:pPr>
                <a:r>
                  <a:t>左子節點編號為 </a:t>
                </a:r>
                <a14:m>
                  <m:oMath xmlns:m="http://schemas.openxmlformats.org/officeDocument/2006/math">
                    <m:r>
                      <a:rPr sz="3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sz="3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t>，右邊為 </a:t>
                </a:r>
                <a14:m>
                  <m:oMath xmlns:m="http://schemas.openxmlformats.org/officeDocument/2006/math"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br/>
                <a:r>
                  <a:t>（編號從 1 開始的情況）</a:t>
                </a:r>
              </a:p>
              <a:p>
                <a:pPr lvl="1">
                  <a:buChar char="•"/>
                </a:pPr>
                <a:r>
                  <a:t>左子節點編號為 </a:t>
                </a:r>
                <a14:m>
                  <m:oMath xmlns:m="http://schemas.openxmlformats.org/officeDocument/2006/math"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t>，右邊為 </a:t>
                </a:r>
                <a14:m>
                  <m:oMath xmlns:m="http://schemas.openxmlformats.org/officeDocument/2006/math"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br/>
                <a:r>
                  <a:t>（編號從 0 開始的情況）</a:t>
                </a:r>
              </a:p>
            </p:txBody>
          </p:sp>
        </mc:Choice>
        <mc:Fallback xmlns="">
          <p:sp>
            <p:nvSpPr>
              <p:cNvPr id="258" name="相較於指標版本，陣列可以一次把記憶體開好開滿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689" t="-321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陣列版本：編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陣列版本：編號</a:t>
            </a:r>
          </a:p>
        </p:txBody>
      </p:sp>
      <p:sp>
        <p:nvSpPr>
          <p:cNvPr id="261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2" name="sC6SBjn.png" descr="sC6SBj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361" y="1933677"/>
            <a:ext cx="6733278" cy="4227625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1"/>
          <p:cNvSpPr txBox="1"/>
          <p:nvPr/>
        </p:nvSpPr>
        <p:spPr>
          <a:xfrm>
            <a:off x="6669459" y="2294471"/>
            <a:ext cx="22000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264" name="2"/>
          <p:cNvSpPr txBox="1"/>
          <p:nvPr/>
        </p:nvSpPr>
        <p:spPr>
          <a:xfrm>
            <a:off x="5213880" y="3005335"/>
            <a:ext cx="22000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65" name="3"/>
          <p:cNvSpPr txBox="1"/>
          <p:nvPr/>
        </p:nvSpPr>
        <p:spPr>
          <a:xfrm>
            <a:off x="8325260" y="3005335"/>
            <a:ext cx="22000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266" name="4"/>
          <p:cNvSpPr txBox="1"/>
          <p:nvPr/>
        </p:nvSpPr>
        <p:spPr>
          <a:xfrm>
            <a:off x="4385798" y="3834750"/>
            <a:ext cx="22000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267" name="5"/>
          <p:cNvSpPr txBox="1"/>
          <p:nvPr/>
        </p:nvSpPr>
        <p:spPr>
          <a:xfrm>
            <a:off x="5852854" y="3765608"/>
            <a:ext cx="22000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268" name="6"/>
          <p:cNvSpPr txBox="1"/>
          <p:nvPr/>
        </p:nvSpPr>
        <p:spPr>
          <a:xfrm>
            <a:off x="7533971" y="3765608"/>
            <a:ext cx="22000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269" name="7"/>
          <p:cNvSpPr txBox="1"/>
          <p:nvPr/>
        </p:nvSpPr>
        <p:spPr>
          <a:xfrm>
            <a:off x="8924490" y="3765608"/>
            <a:ext cx="22000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270" name="8"/>
          <p:cNvSpPr txBox="1"/>
          <p:nvPr/>
        </p:nvSpPr>
        <p:spPr>
          <a:xfrm>
            <a:off x="3892505" y="4603278"/>
            <a:ext cx="22000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271" name="9"/>
          <p:cNvSpPr txBox="1"/>
          <p:nvPr/>
        </p:nvSpPr>
        <p:spPr>
          <a:xfrm>
            <a:off x="4722206" y="4603278"/>
            <a:ext cx="22000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272" name="10"/>
          <p:cNvSpPr txBox="1"/>
          <p:nvPr/>
        </p:nvSpPr>
        <p:spPr>
          <a:xfrm>
            <a:off x="5421306" y="4603278"/>
            <a:ext cx="33586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273" name="11"/>
          <p:cNvSpPr txBox="1"/>
          <p:nvPr/>
        </p:nvSpPr>
        <p:spPr>
          <a:xfrm>
            <a:off x="6227647" y="4603278"/>
            <a:ext cx="33586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274" name="12"/>
          <p:cNvSpPr txBox="1"/>
          <p:nvPr/>
        </p:nvSpPr>
        <p:spPr>
          <a:xfrm>
            <a:off x="7033988" y="4603278"/>
            <a:ext cx="33586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275" name="13"/>
          <p:cNvSpPr txBox="1"/>
          <p:nvPr/>
        </p:nvSpPr>
        <p:spPr>
          <a:xfrm>
            <a:off x="7791019" y="4603278"/>
            <a:ext cx="33586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13</a:t>
            </a:r>
          </a:p>
        </p:txBody>
      </p:sp>
      <p:sp>
        <p:nvSpPr>
          <p:cNvPr id="276" name="14"/>
          <p:cNvSpPr txBox="1"/>
          <p:nvPr/>
        </p:nvSpPr>
        <p:spPr>
          <a:xfrm>
            <a:off x="8486592" y="4603278"/>
            <a:ext cx="33586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14</a:t>
            </a:r>
          </a:p>
        </p:txBody>
      </p:sp>
      <p:sp>
        <p:nvSpPr>
          <p:cNvPr id="277" name="15"/>
          <p:cNvSpPr txBox="1"/>
          <p:nvPr/>
        </p:nvSpPr>
        <p:spPr>
          <a:xfrm>
            <a:off x="9277880" y="4603278"/>
            <a:ext cx="33586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15</a:t>
            </a:r>
          </a:p>
        </p:txBody>
      </p:sp>
      <p:sp>
        <p:nvSpPr>
          <p:cNvPr id="278" name="16"/>
          <p:cNvSpPr txBox="1"/>
          <p:nvPr/>
        </p:nvSpPr>
        <p:spPr>
          <a:xfrm>
            <a:off x="3439242" y="5317743"/>
            <a:ext cx="33586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16</a:t>
            </a:r>
          </a:p>
        </p:txBody>
      </p:sp>
      <p:sp>
        <p:nvSpPr>
          <p:cNvPr id="279" name="17"/>
          <p:cNvSpPr txBox="1"/>
          <p:nvPr/>
        </p:nvSpPr>
        <p:spPr>
          <a:xfrm>
            <a:off x="4385798" y="5317743"/>
            <a:ext cx="33586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17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先看個題目：題目 #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先看個題目：題目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給定一初始序列，並有   筆查詢區間   內的和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給定一初始序列，並有 </a:t>
                </a:r>
                <a14:m>
                  <m:oMath xmlns:m="http://schemas.openxmlformats.org/officeDocument/2006/math">
                    <m:r>
                      <a:rPr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t> 筆查詢區間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t> 內的和</a:t>
                </a:r>
              </a:p>
              <a:p>
                <a14:m>
                  <m:oMath xmlns:m="http://schemas.openxmlformats.org/officeDocument/2006/math">
                    <m:r>
                      <a:rPr sz="3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sz="3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序列長度</m:t>
                    </m:r>
                    <m:r>
                      <a:rPr sz="3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|=</m:t>
                    </m:r>
                    <m:r>
                      <a:rPr sz="3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sz="3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3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sz="3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sz="3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3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sz="3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/>
              </a:p>
              <a:p>
                <a14:m>
                  <m:oMath xmlns:m="http://schemas.openxmlformats.org/officeDocument/2006/math"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140" name="給定一初始序列，並有   筆查詢區間   內的和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2171" t="-58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</a:t>
            </a:r>
          </a:p>
        </p:txBody>
      </p:sp>
      <p:sp>
        <p:nvSpPr>
          <p:cNvPr id="282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3" name="Screen Shot 2020-03-17 at 3.07.31 PM.png" descr="Screen Shot 2020-03-17 at 3.07.3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2070893"/>
            <a:ext cx="9613900" cy="386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</a:t>
            </a:r>
          </a:p>
        </p:txBody>
      </p:sp>
      <p:sp>
        <p:nvSpPr>
          <p:cNvPr id="286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7" name="Screen Shot 2020-04-13 at 11.41.51 AM.png" descr="Screen Shot 2020-04-13 at 11.41.5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5" y="2298216"/>
            <a:ext cx="11771430" cy="3442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分析一下複雜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分析一下複雜度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update (modify), query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update (modify), query</a:t>
                </a:r>
              </a:p>
              <a:p>
                <a:pPr lvl="1">
                  <a:buChar char="•"/>
                </a:pPr>
                <a:r>
                  <a:t>跟二分搜一樣的概念 </a:t>
                </a:r>
                <a14:m>
                  <m:oMath xmlns:m="http://schemas.openxmlformats.org/officeDocument/2006/math"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r>
                  <a:t>如果題目有多筆（</a:t>
                </a:r>
                <a14:m>
                  <m:oMath xmlns:m="http://schemas.openxmlformats.org/officeDocument/2006/math">
                    <m:r>
                      <a:rPr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t>）查詢</a:t>
                </a:r>
              </a:p>
              <a:p>
                <a:pPr lvl="1">
                  <a:buChar char="•"/>
                </a:pPr>
                <a:r>
                  <a:t>總複雜度 </a:t>
                </a:r>
                <a14:m>
                  <m:oMath xmlns:m="http://schemas.openxmlformats.org/officeDocument/2006/math">
                    <m:r>
                      <a:rPr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290" name="update (modify), query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689" t="-321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回頭看題目 #1的變化：題目 #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回頭看題目 #1的變化：題目 #3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給定一初始序列，並有   筆操作 1. 查詢區間   內的和 2. 修改其中一個元素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給定一初始序列，並有 </a:t>
                </a:r>
                <a14:m>
                  <m:oMath xmlns:m="http://schemas.openxmlformats.org/officeDocument/2006/math">
                    <m:r>
                      <a:rPr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t> 筆操作</a:t>
                </a:r>
                <a:br/>
                <a:r>
                  <a:t>1. 查詢區間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t> 內的和</a:t>
                </a:r>
                <a:br/>
                <a:r>
                  <a:t>2. 修改其中一個元素</a:t>
                </a:r>
              </a:p>
              <a:p>
                <a14:m>
                  <m:oMath xmlns:m="http://schemas.openxmlformats.org/officeDocument/2006/math">
                    <m:r>
                      <a:rPr sz="3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sz="3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序列長度</m:t>
                    </m:r>
                    <m:r>
                      <a:rPr sz="3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|=</m:t>
                    </m:r>
                    <m:r>
                      <a:rPr sz="3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sz="3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3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sz="3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sz="3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3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sz="3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/>
              </a:p>
              <a:p>
                <a14:m>
                  <m:oMath xmlns:m="http://schemas.openxmlformats.org/officeDocument/2006/math"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293" name="給定一初始序列，並有   筆操作 1. 查詢區間   內的和 2. 修改其中一個元素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2171" t="-58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前綴和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前綴和88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前綴和一旦修改其中一個值，就需要修改     複雜度  ，聽起來跟暴力差不多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前綴和一旦修改其中一個值，就需要修改 </a:t>
                </a:r>
                <a14:m>
                  <m:oMath xmlns:m="http://schemas.openxmlformats.org/officeDocument/2006/math"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)∼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/>
                <a14:m>
                  <m:oMath xmlns:m="http://schemas.openxmlformats.org/officeDocument/2006/math">
                    <m:r>
                      <a:rPr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t> 複雜度 </a:t>
                </a:r>
                <a14:m>
                  <m:oMath xmlns:m="http://schemas.openxmlformats.org/officeDocument/2006/math"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，聽起來跟暴力差不多</a:t>
                </a:r>
              </a:p>
              <a:p>
                <a:r>
                  <a:t>也可以用線段樹寫，不過線段樹的 coding 量（ry</a:t>
                </a:r>
              </a:p>
            </p:txBody>
          </p:sp>
        </mc:Choice>
        <mc:Fallback xmlns="">
          <p:sp>
            <p:nvSpPr>
              <p:cNvPr id="296" name="前綴和一旦修改其中一個值，就需要修改     複雜度  ，聽起來跟暴力差不多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689" t="-117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樹狀數組（Fenwick Tree）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trike="sngStrike"/>
            </a:pPr>
            <a:r>
              <a:t>樹狀數組（Fenwick Tree）</a:t>
            </a:r>
          </a:p>
          <a:p>
            <a:r>
              <a:t>二元索引樹（Binary Indexed Tree, BIT）</a:t>
            </a:r>
          </a:p>
        </p:txBody>
      </p:sp>
      <p:sp>
        <p:nvSpPr>
          <p:cNvPr id="299" name="Double-click to edi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B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BIT</a:t>
            </a:r>
          </a:p>
        </p:txBody>
      </p:sp>
      <p:sp>
        <p:nvSpPr>
          <p:cNvPr id="302" name="由 Peter M. Fenwick 於 1994 年提出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由 Peter M. Fenwick 於 1994 年提出</a:t>
            </a:r>
          </a:p>
          <a:p>
            <a:r>
              <a:t>結構上就是把線段樹的右子樹拔掉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等等，拔掉右子樹？！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等等，拔掉右子樹？！</a:t>
            </a:r>
          </a:p>
        </p:txBody>
      </p:sp>
      <p:sp>
        <p:nvSpPr>
          <p:cNvPr id="305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6" name="UrmbVng.jpg" descr="UrmbV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751" y="1910919"/>
            <a:ext cx="5972498" cy="4180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回想一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回想一下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由前面前綴和的觀念，我們知道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由前面前綴和的觀念，我們知道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/>
              </a:p>
              <a:p>
                <a:r>
                  <a:t>所以如果把右子樹都拔掉，也不影響</a:t>
                </a:r>
              </a:p>
            </p:txBody>
          </p:sp>
        </mc:Choice>
        <mc:Fallback xmlns="">
          <p:sp>
            <p:nvSpPr>
              <p:cNvPr id="309" name="由前面前綴和的觀念，我們知道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689" t="-1170" r="-12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不對不對，感覺還是怪怪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不對不對，感覺還是怪怪的</a:t>
            </a:r>
          </a:p>
        </p:txBody>
      </p:sp>
      <p:sp>
        <p:nvSpPr>
          <p:cNvPr id="312" name="8"/>
          <p:cNvSpPr/>
          <p:nvPr/>
        </p:nvSpPr>
        <p:spPr>
          <a:xfrm>
            <a:off x="843817" y="2591107"/>
            <a:ext cx="10502901" cy="56060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13" name="4"/>
          <p:cNvSpPr/>
          <p:nvPr/>
        </p:nvSpPr>
        <p:spPr>
          <a:xfrm>
            <a:off x="845528" y="3413366"/>
            <a:ext cx="5163799" cy="56060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14" name="Rectangle"/>
          <p:cNvSpPr/>
          <p:nvPr/>
        </p:nvSpPr>
        <p:spPr>
          <a:xfrm>
            <a:off x="6181208" y="3413366"/>
            <a:ext cx="516380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5" name="2"/>
          <p:cNvSpPr/>
          <p:nvPr/>
        </p:nvSpPr>
        <p:spPr>
          <a:xfrm>
            <a:off x="849729" y="4206816"/>
            <a:ext cx="2469431" cy="56060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16" name="Rectangle"/>
          <p:cNvSpPr/>
          <p:nvPr/>
        </p:nvSpPr>
        <p:spPr>
          <a:xfrm>
            <a:off x="3527292" y="4206816"/>
            <a:ext cx="2469431" cy="560607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6"/>
          <p:cNvSpPr/>
          <p:nvPr/>
        </p:nvSpPr>
        <p:spPr>
          <a:xfrm>
            <a:off x="6193813" y="4206816"/>
            <a:ext cx="2469430" cy="56060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18" name="Rectangle"/>
          <p:cNvSpPr/>
          <p:nvPr/>
        </p:nvSpPr>
        <p:spPr>
          <a:xfrm>
            <a:off x="8871376" y="4206816"/>
            <a:ext cx="2469431" cy="560607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9" name="1"/>
          <p:cNvSpPr/>
          <p:nvPr/>
        </p:nvSpPr>
        <p:spPr>
          <a:xfrm>
            <a:off x="849729" y="4940089"/>
            <a:ext cx="1133380" cy="56060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20" name="Rectangle"/>
          <p:cNvSpPr/>
          <p:nvPr/>
        </p:nvSpPr>
        <p:spPr>
          <a:xfrm>
            <a:off x="2182869" y="4940089"/>
            <a:ext cx="113338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1" name="3"/>
          <p:cNvSpPr/>
          <p:nvPr/>
        </p:nvSpPr>
        <p:spPr>
          <a:xfrm>
            <a:off x="3527292" y="4940089"/>
            <a:ext cx="1133380" cy="56060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22" name="Rectangle"/>
          <p:cNvSpPr/>
          <p:nvPr/>
        </p:nvSpPr>
        <p:spPr>
          <a:xfrm>
            <a:off x="4860432" y="4940089"/>
            <a:ext cx="113338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3" name="5"/>
          <p:cNvSpPr/>
          <p:nvPr/>
        </p:nvSpPr>
        <p:spPr>
          <a:xfrm>
            <a:off x="6191067" y="4940089"/>
            <a:ext cx="1133379" cy="56060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24" name="Rectangle"/>
          <p:cNvSpPr/>
          <p:nvPr/>
        </p:nvSpPr>
        <p:spPr>
          <a:xfrm>
            <a:off x="7524206" y="4940089"/>
            <a:ext cx="113338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5" name="7"/>
          <p:cNvSpPr/>
          <p:nvPr/>
        </p:nvSpPr>
        <p:spPr>
          <a:xfrm>
            <a:off x="8868630" y="4940089"/>
            <a:ext cx="1133380" cy="56060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26" name="Rectangle"/>
          <p:cNvSpPr/>
          <p:nvPr/>
        </p:nvSpPr>
        <p:spPr>
          <a:xfrm>
            <a:off x="10201770" y="4940089"/>
            <a:ext cx="113338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然後手順寫了這東西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然後手順寫了這東西</a:t>
            </a:r>
          </a:p>
        </p:txBody>
      </p:sp>
      <p:pic>
        <p:nvPicPr>
          <p:cNvPr id="143" name="Screen Shot 2020-04-25 at 3.07.54 PM.png" descr="Screen Shot 2020-04-25 at 3.07.5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939" y="1661384"/>
            <a:ext cx="4606122" cy="4679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那麼這樣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那麼這樣呢</a:t>
            </a:r>
          </a:p>
        </p:txBody>
      </p:sp>
      <p:sp>
        <p:nvSpPr>
          <p:cNvPr id="329" name="8"/>
          <p:cNvSpPr/>
          <p:nvPr/>
        </p:nvSpPr>
        <p:spPr>
          <a:xfrm>
            <a:off x="843817" y="2591107"/>
            <a:ext cx="10502901" cy="56060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30" name="4"/>
          <p:cNvSpPr/>
          <p:nvPr/>
        </p:nvSpPr>
        <p:spPr>
          <a:xfrm>
            <a:off x="845528" y="3413366"/>
            <a:ext cx="5163799" cy="56060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31" name="8 - 4"/>
          <p:cNvSpPr/>
          <p:nvPr/>
        </p:nvSpPr>
        <p:spPr>
          <a:xfrm>
            <a:off x="6181208" y="3413366"/>
            <a:ext cx="516380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8 - 4</a:t>
            </a:r>
          </a:p>
        </p:txBody>
      </p:sp>
      <p:sp>
        <p:nvSpPr>
          <p:cNvPr id="332" name="2"/>
          <p:cNvSpPr/>
          <p:nvPr/>
        </p:nvSpPr>
        <p:spPr>
          <a:xfrm>
            <a:off x="849729" y="4206816"/>
            <a:ext cx="2469431" cy="56060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33" name="4 - 2"/>
          <p:cNvSpPr/>
          <p:nvPr/>
        </p:nvSpPr>
        <p:spPr>
          <a:xfrm>
            <a:off x="3527292" y="4206816"/>
            <a:ext cx="2469431" cy="560607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4 - 2</a:t>
            </a:r>
          </a:p>
        </p:txBody>
      </p:sp>
      <p:sp>
        <p:nvSpPr>
          <p:cNvPr id="334" name="6"/>
          <p:cNvSpPr/>
          <p:nvPr/>
        </p:nvSpPr>
        <p:spPr>
          <a:xfrm>
            <a:off x="6193813" y="4206816"/>
            <a:ext cx="2469430" cy="56060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35" name="8 - 4 - 6"/>
          <p:cNvSpPr/>
          <p:nvPr/>
        </p:nvSpPr>
        <p:spPr>
          <a:xfrm>
            <a:off x="8871376" y="4206816"/>
            <a:ext cx="2469431" cy="560607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8 - 4 - 6</a:t>
            </a:r>
          </a:p>
        </p:txBody>
      </p:sp>
      <p:sp>
        <p:nvSpPr>
          <p:cNvPr id="336" name="1"/>
          <p:cNvSpPr/>
          <p:nvPr/>
        </p:nvSpPr>
        <p:spPr>
          <a:xfrm>
            <a:off x="849729" y="4940089"/>
            <a:ext cx="1133380" cy="56060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37" name="2 - 1"/>
          <p:cNvSpPr/>
          <p:nvPr/>
        </p:nvSpPr>
        <p:spPr>
          <a:xfrm>
            <a:off x="2182869" y="4940089"/>
            <a:ext cx="113338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2 - 1</a:t>
            </a:r>
          </a:p>
        </p:txBody>
      </p:sp>
      <p:sp>
        <p:nvSpPr>
          <p:cNvPr id="338" name="3"/>
          <p:cNvSpPr/>
          <p:nvPr/>
        </p:nvSpPr>
        <p:spPr>
          <a:xfrm>
            <a:off x="3527292" y="4940089"/>
            <a:ext cx="1133380" cy="56060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39" name="4 - 2 - 3"/>
          <p:cNvSpPr/>
          <p:nvPr/>
        </p:nvSpPr>
        <p:spPr>
          <a:xfrm>
            <a:off x="4860432" y="4940089"/>
            <a:ext cx="113338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4 - 2 - 3</a:t>
            </a:r>
          </a:p>
        </p:txBody>
      </p:sp>
      <p:sp>
        <p:nvSpPr>
          <p:cNvPr id="340" name="5"/>
          <p:cNvSpPr/>
          <p:nvPr/>
        </p:nvSpPr>
        <p:spPr>
          <a:xfrm>
            <a:off x="6191067" y="4940089"/>
            <a:ext cx="1133379" cy="56060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41" name="6 - 5"/>
          <p:cNvSpPr/>
          <p:nvPr/>
        </p:nvSpPr>
        <p:spPr>
          <a:xfrm>
            <a:off x="7524206" y="4940089"/>
            <a:ext cx="113338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6 - 5</a:t>
            </a:r>
          </a:p>
        </p:txBody>
      </p:sp>
      <p:sp>
        <p:nvSpPr>
          <p:cNvPr id="342" name="7"/>
          <p:cNvSpPr/>
          <p:nvPr/>
        </p:nvSpPr>
        <p:spPr>
          <a:xfrm>
            <a:off x="8868630" y="4940089"/>
            <a:ext cx="1133380" cy="56060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43" name="8 - 4 - 6 - 7"/>
          <p:cNvSpPr/>
          <p:nvPr/>
        </p:nvSpPr>
        <p:spPr>
          <a:xfrm>
            <a:off x="10201770" y="4940089"/>
            <a:ext cx="113338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8 - 4 - 6 - 7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用數學表達的話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用數學表達的話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lowbit: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𝐵𝐼</m:t>
                    </m:r>
                    <m:sSub>
                      <m:sSubPr>
                        <m:ctrlP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Upp>
                      <m:limUppPr>
                        <m:ctrlP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sz="38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sz="38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sz="38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sz="38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sz="38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38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sz="38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𝑙𝑜𝑤𝑏𝑖𝑡</m:t>
                            </m:r>
                            <m:r>
                              <a:rPr sz="38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38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38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)+1</m:t>
                            </m:r>
                          </m:lim>
                        </m:limLow>
                      </m:e>
                      <m:lim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Upp>
                    <m:sSub>
                      <m:sSubPr>
                        <m:ctrlP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/>
              </a:p>
              <a:p>
                <a:r>
                  <a:t>lowbit:</a:t>
                </a:r>
              </a:p>
              <a:p>
                <a:pPr lvl="1">
                  <a:buChar char="•"/>
                </a:pPr>
                <a:r>
                  <a:t>現在這個數字二進位中，最低位的 1 所代表的值</a:t>
                </a:r>
                <a:br/>
                <a:r>
                  <a:t>for example: </a:t>
                </a:r>
                <a14:m>
                  <m:oMath xmlns:m="http://schemas.openxmlformats.org/officeDocument/2006/math"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𝑙𝑜𝑤𝑏𝑖𝑡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(1)=1,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𝑙𝑜𝑤𝑏𝑖𝑡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(2)=2,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𝑙𝑜𝑤𝑏𝑖𝑡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(3)=1</m:t>
                    </m:r>
                  </m:oMath>
                </a14:m>
                <a:endParaRPr/>
              </a:p>
              <a:p>
                <a:pPr lvl="1">
                  <a:buChar char="•"/>
                </a:pPr>
                <a:r>
                  <a:t>在 C++ 可以用位元運算達到這件事（ i &amp; -i）</a:t>
                </a:r>
              </a:p>
            </p:txBody>
          </p:sp>
        </mc:Choice>
        <mc:Fallback xmlns="">
          <p:sp>
            <p:nvSpPr>
              <p:cNvPr id="346" name="lowbit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2051" t="-58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修改 ( add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修改 ( add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將所有包含 idx 的區間加上變異量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將所有包含 idx 的區間加上變異量</a:t>
                </a:r>
              </a:p>
              <a:p>
                <a:r>
                  <a:t>while ( idx &lt;= n ){</a:t>
                </a:r>
                <a:br/>
                <a:r>
                  <a:t>       bit[idx] += delta;</a:t>
                </a:r>
                <a:br/>
                <a:r>
                  <a:t>       idx += idx &amp; -idx;</a:t>
                </a:r>
                <a:br/>
                <a:r>
                  <a:t>}</a:t>
                </a:r>
              </a:p>
              <a:p>
                <a:r>
                  <a:t>修改一個點有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t> 個區間</a:t>
                </a:r>
                <a:br/>
                <a14:m>
                  <m:oMath xmlns:m="http://schemas.openxmlformats.org/officeDocument/2006/math">
                    <m:r>
                      <a:rPr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t> 複雜度 </a:t>
                </a:r>
                <a14:m>
                  <m:oMath xmlns:m="http://schemas.openxmlformats.org/officeDocument/2006/math"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349" name="將所有包含 idx 的區間加上變異量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689" t="-350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修改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修改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351" name="修改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2774" b="-285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2" name="Double-click to edit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838200" y="4775565"/>
                <a:ext cx="10515600" cy="1401398"/>
              </a:xfrm>
              <a:prstGeom prst="rect">
                <a:avLst/>
              </a:prstGeom>
            </p:spPr>
            <p:txBody>
              <a:bodyPr>
                <a:normAutofit fontScale="85000" lnSpcReduction="10000"/>
              </a:bodyPr>
              <a:lstStyle/>
              <a:p>
                <a:pPr marL="226313" indent="-226313" defTabSz="905255">
                  <a:spcBef>
                    <a:spcPts val="400"/>
                  </a:spcBef>
                  <a:defRPr sz="3168"/>
                </a:pPr>
                <a14:m>
                  <m:oMath xmlns:m="http://schemas.openxmlformats.org/officeDocument/2006/math"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3=(11</m:t>
                    </m:r>
                    <m:sSub>
                      <m:sSubPr>
                        <m:ctrlP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→3+</m:t>
                    </m:r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𝑙𝑜𝑤𝑏𝑖𝑡</m:t>
                    </m:r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(3)=(11</m:t>
                    </m:r>
                    <m:sSub>
                      <m:sSubPr>
                        <m:ctrlP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+(1</m:t>
                    </m:r>
                    <m:sSub>
                      <m:sSubPr>
                        <m:ctrlP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=4(100</m:t>
                    </m:r>
                    <m:sSub>
                      <m:sSubPr>
                        <m:ctrlP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/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4=(100</m:t>
                    </m:r>
                    <m:sSub>
                      <m:sSubPr>
                        <m:ctrlPr>
                          <a:rPr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→4+</m:t>
                    </m:r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𝑙𝑜𝑤𝑏𝑖𝑡</m:t>
                    </m:r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(4)=(100</m:t>
                    </m:r>
                    <m:sSub>
                      <m:sSubPr>
                        <m:ctrlPr>
                          <a:rPr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+(100</m:t>
                    </m:r>
                    <m:sSub>
                      <m:sSubPr>
                        <m:ctrlPr>
                          <a:rPr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=8(1000</m:t>
                    </m:r>
                    <m:sSub>
                      <m:sSubPr>
                        <m:ctrlPr>
                          <a:rPr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sz="3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sz="3200"/>
              </a:p>
            </p:txBody>
          </p:sp>
        </mc:Choice>
        <mc:Fallback>
          <p:sp>
            <p:nvSpPr>
              <p:cNvPr id="352" name="Double-click to edi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838200" y="4775565"/>
                <a:ext cx="10515600" cy="1401398"/>
              </a:xfrm>
              <a:prstGeom prst="rect">
                <a:avLst/>
              </a:prstGeom>
              <a:blipFill>
                <a:blip r:embed="rId3"/>
                <a:stretch>
                  <a:fillRect l="-1809" t="-630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3" name="8"/>
          <p:cNvSpPr/>
          <p:nvPr/>
        </p:nvSpPr>
        <p:spPr>
          <a:xfrm>
            <a:off x="843817" y="1776770"/>
            <a:ext cx="10502901" cy="56060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54" name="4"/>
          <p:cNvSpPr/>
          <p:nvPr/>
        </p:nvSpPr>
        <p:spPr>
          <a:xfrm>
            <a:off x="845528" y="2599029"/>
            <a:ext cx="5163799" cy="56060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55" name="Rectangle"/>
          <p:cNvSpPr/>
          <p:nvPr/>
        </p:nvSpPr>
        <p:spPr>
          <a:xfrm>
            <a:off x="6181208" y="2599029"/>
            <a:ext cx="516380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6" name="2"/>
          <p:cNvSpPr/>
          <p:nvPr/>
        </p:nvSpPr>
        <p:spPr>
          <a:xfrm>
            <a:off x="849729" y="3392479"/>
            <a:ext cx="2469431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57" name="Rectangle"/>
          <p:cNvSpPr/>
          <p:nvPr/>
        </p:nvSpPr>
        <p:spPr>
          <a:xfrm>
            <a:off x="3527292" y="3392479"/>
            <a:ext cx="2469431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8" name="6"/>
          <p:cNvSpPr/>
          <p:nvPr/>
        </p:nvSpPr>
        <p:spPr>
          <a:xfrm>
            <a:off x="6193813" y="3392479"/>
            <a:ext cx="246943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59" name="Rectangle"/>
          <p:cNvSpPr/>
          <p:nvPr/>
        </p:nvSpPr>
        <p:spPr>
          <a:xfrm>
            <a:off x="8871376" y="3392479"/>
            <a:ext cx="2469431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0" name="1"/>
          <p:cNvSpPr/>
          <p:nvPr/>
        </p:nvSpPr>
        <p:spPr>
          <a:xfrm>
            <a:off x="849729" y="4125753"/>
            <a:ext cx="113338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61" name="Rectangle"/>
          <p:cNvSpPr/>
          <p:nvPr/>
        </p:nvSpPr>
        <p:spPr>
          <a:xfrm>
            <a:off x="2182869" y="4125753"/>
            <a:ext cx="113338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3"/>
          <p:cNvSpPr/>
          <p:nvPr/>
        </p:nvSpPr>
        <p:spPr>
          <a:xfrm>
            <a:off x="3527292" y="4125753"/>
            <a:ext cx="1133380" cy="56060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63" name="Rectangle"/>
          <p:cNvSpPr/>
          <p:nvPr/>
        </p:nvSpPr>
        <p:spPr>
          <a:xfrm>
            <a:off x="4860432" y="4125753"/>
            <a:ext cx="113338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4" name="5"/>
          <p:cNvSpPr/>
          <p:nvPr/>
        </p:nvSpPr>
        <p:spPr>
          <a:xfrm>
            <a:off x="6191067" y="4125753"/>
            <a:ext cx="1133379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65" name="Rectangle"/>
          <p:cNvSpPr/>
          <p:nvPr/>
        </p:nvSpPr>
        <p:spPr>
          <a:xfrm>
            <a:off x="7524206" y="4125753"/>
            <a:ext cx="113338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6" name="7"/>
          <p:cNvSpPr/>
          <p:nvPr/>
        </p:nvSpPr>
        <p:spPr>
          <a:xfrm>
            <a:off x="8868630" y="4125753"/>
            <a:ext cx="113338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67" name="Rectangle"/>
          <p:cNvSpPr/>
          <p:nvPr/>
        </p:nvSpPr>
        <p:spPr>
          <a:xfrm>
            <a:off x="10201770" y="4125753"/>
            <a:ext cx="113338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查詢 ( sum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查詢 ( sum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將有覆蓋到的範圍都加起來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將有覆蓋到的範圍都加起來</a:t>
                </a:r>
              </a:p>
              <a:p>
                <a:r>
                  <a:t>while ( idx ){</a:t>
                </a:r>
                <a:br/>
                <a:r>
                  <a:t>       sum += bit[idx];</a:t>
                </a:r>
                <a:br/>
                <a:r>
                  <a:t>       idx -= idx &amp; -idx;</a:t>
                </a:r>
                <a:br/>
                <a:r>
                  <a:t>}</a:t>
                </a:r>
              </a:p>
              <a:p>
                <a:r>
                  <a:t>最多會覆蓋到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t> 個區間</a:t>
                </a:r>
                <a:br/>
                <a14:m>
                  <m:oMath xmlns:m="http://schemas.openxmlformats.org/officeDocument/2006/math">
                    <m:r>
                      <a:rPr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t> 複雜度 </a:t>
                </a:r>
                <a14:m>
                  <m:oMath xmlns:m="http://schemas.openxmlformats.org/officeDocument/2006/math"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370" name="將有覆蓋到的範圍都加起來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689" t="-321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2" name="查詢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查詢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sz="5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(5)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372" name="查詢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2774" b="-285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3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4" name="8"/>
          <p:cNvSpPr/>
          <p:nvPr/>
        </p:nvSpPr>
        <p:spPr>
          <a:xfrm>
            <a:off x="843817" y="1776770"/>
            <a:ext cx="10502901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75" name="4"/>
          <p:cNvSpPr/>
          <p:nvPr/>
        </p:nvSpPr>
        <p:spPr>
          <a:xfrm>
            <a:off x="845528" y="2599029"/>
            <a:ext cx="5163799" cy="56060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76" name="Rectangle"/>
          <p:cNvSpPr/>
          <p:nvPr/>
        </p:nvSpPr>
        <p:spPr>
          <a:xfrm>
            <a:off x="6181208" y="2599029"/>
            <a:ext cx="516380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7" name="2"/>
          <p:cNvSpPr/>
          <p:nvPr/>
        </p:nvSpPr>
        <p:spPr>
          <a:xfrm>
            <a:off x="849729" y="3392479"/>
            <a:ext cx="2469431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78" name="Rectangle"/>
          <p:cNvSpPr/>
          <p:nvPr/>
        </p:nvSpPr>
        <p:spPr>
          <a:xfrm>
            <a:off x="3527292" y="3392479"/>
            <a:ext cx="2469431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9" name="6"/>
          <p:cNvSpPr/>
          <p:nvPr/>
        </p:nvSpPr>
        <p:spPr>
          <a:xfrm>
            <a:off x="6193813" y="3392479"/>
            <a:ext cx="246943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80" name="Rectangle"/>
          <p:cNvSpPr/>
          <p:nvPr/>
        </p:nvSpPr>
        <p:spPr>
          <a:xfrm>
            <a:off x="8871376" y="3392479"/>
            <a:ext cx="2469431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1" name="1"/>
          <p:cNvSpPr/>
          <p:nvPr/>
        </p:nvSpPr>
        <p:spPr>
          <a:xfrm>
            <a:off x="849729" y="4125753"/>
            <a:ext cx="113338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82" name="Rectangle"/>
          <p:cNvSpPr/>
          <p:nvPr/>
        </p:nvSpPr>
        <p:spPr>
          <a:xfrm>
            <a:off x="2182869" y="4125753"/>
            <a:ext cx="113338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3" name="3"/>
          <p:cNvSpPr/>
          <p:nvPr/>
        </p:nvSpPr>
        <p:spPr>
          <a:xfrm>
            <a:off x="3527292" y="4125753"/>
            <a:ext cx="113338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84" name="Rectangle"/>
          <p:cNvSpPr/>
          <p:nvPr/>
        </p:nvSpPr>
        <p:spPr>
          <a:xfrm>
            <a:off x="4860432" y="4125753"/>
            <a:ext cx="113338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5" name="5"/>
          <p:cNvSpPr/>
          <p:nvPr/>
        </p:nvSpPr>
        <p:spPr>
          <a:xfrm>
            <a:off x="6191067" y="4125753"/>
            <a:ext cx="1133379" cy="56060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86" name="Rectangle"/>
          <p:cNvSpPr/>
          <p:nvPr/>
        </p:nvSpPr>
        <p:spPr>
          <a:xfrm>
            <a:off x="7524206" y="4125753"/>
            <a:ext cx="113338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7" name="7"/>
          <p:cNvSpPr/>
          <p:nvPr/>
        </p:nvSpPr>
        <p:spPr>
          <a:xfrm>
            <a:off x="8868630" y="4125753"/>
            <a:ext cx="113338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88" name="Rectangle"/>
          <p:cNvSpPr/>
          <p:nvPr/>
        </p:nvSpPr>
        <p:spPr>
          <a:xfrm>
            <a:off x="10201770" y="4125753"/>
            <a:ext cx="1133380" cy="560608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" name="Rectangle"/>
              <p:cNvSpPr txBox="1"/>
              <p:nvPr/>
            </p:nvSpPr>
            <p:spPr>
              <a:xfrm>
                <a:off x="838200" y="4775565"/>
                <a:ext cx="10515600" cy="140139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9" rIns="45719">
                <a:normAutofit/>
              </a:bodyPr>
              <a:lstStyle/>
              <a:p>
                <a:pPr marL="194310" indent="-194310" defTabSz="777240">
                  <a:lnSpc>
                    <a:spcPct val="90000"/>
                  </a:lnSpc>
                  <a:spcBef>
                    <a:spcPts val="400"/>
                  </a:spcBef>
                  <a:buSzPct val="100000"/>
                  <a:buFont typeface="Arial"/>
                  <a:buChar char="•"/>
                  <a:defRPr sz="2720">
                    <a:latin typeface="Ubuntu"/>
                    <a:ea typeface="Ubuntu"/>
                    <a:cs typeface="Ubuntu"/>
                    <a:sym typeface="Ubuntu"/>
                  </a:defRPr>
                </a:pPr>
                <a14:m>
                  <m:oMath xmlns:m="http://schemas.openxmlformats.org/officeDocument/2006/math">
                    <m:r>
                      <a:rPr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5=(101</m:t>
                    </m:r>
                    <m:sSub>
                      <m:sSubPr>
                        <m:ctrlP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→5−</m:t>
                    </m:r>
                    <m:r>
                      <a:rPr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𝑙𝑜𝑤𝑏𝑖𝑡</m:t>
                    </m:r>
                    <m:r>
                      <a:rPr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(5)=(101</m:t>
                    </m:r>
                    <m:sSub>
                      <m:sSubPr>
                        <m:ctrlP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−(1</m:t>
                    </m:r>
                    <m:sSub>
                      <m:sSubPr>
                        <m:ctrlP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=4(100</m:t>
                    </m:r>
                    <m:sSub>
                      <m:sSubPr>
                        <m:ctrlP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/>
                <a14:m>
                  <m:oMath xmlns:m="http://schemas.openxmlformats.org/officeDocument/2006/math">
                    <m:r>
                      <a:rPr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4=(100</m:t>
                    </m:r>
                    <m:sSub>
                      <m:sSubPr>
                        <m:ctrlP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→4−</m:t>
                    </m:r>
                    <m:r>
                      <a:rPr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𝑙𝑜𝑤𝑏𝑖𝑡</m:t>
                    </m:r>
                    <m:r>
                      <a:rPr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(4)=(100</m:t>
                    </m:r>
                    <m:sSub>
                      <m:sSubPr>
                        <m:ctrlP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−(100</m:t>
                    </m:r>
                    <m:sSub>
                      <m:sSubPr>
                        <m:ctrlP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=0(0</m:t>
                    </m:r>
                    <m:sSub>
                      <m:sSubPr>
                        <m:ctrlP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/>
                <a:endParaRPr sz="3200"/>
              </a:p>
            </p:txBody>
          </p:sp>
        </mc:Choice>
        <mc:Fallback xmlns="">
          <p:sp>
            <p:nvSpPr>
              <p:cNvPr id="389" name="Rectangle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75565"/>
                <a:ext cx="10515600" cy="1401398"/>
              </a:xfrm>
              <a:prstGeom prst="rect">
                <a:avLst/>
              </a:prstGeom>
              <a:blipFill>
                <a:blip r:embed="rId3"/>
                <a:stretch>
                  <a:fillRect l="-1809" t="-630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完整的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完整的 code </a:t>
            </a:r>
          </a:p>
        </p:txBody>
      </p:sp>
      <p:sp>
        <p:nvSpPr>
          <p:cNvPr id="392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93" name="Screen Shot 2020-04-25 at 5.49.16 PM.png" descr="Screen Shot 2020-04-25 at 5.49.1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07" y="1983149"/>
            <a:ext cx="3275523" cy="4036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Screen Shot 2020-04-25 at 5.49.53 PM.png" descr="Screen Shot 2020-04-25 at 5.49.5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09" y="2163834"/>
            <a:ext cx="4488223" cy="3674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還有一個題目 #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還有一個題目 #4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7" name="給定一初始序列，並有   筆操作 1. 查詢區間   內的最大值 2. 區間   的元素加上 k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給定一初始序列，並有 </a:t>
                </a:r>
                <a14:m>
                  <m:oMath xmlns:m="http://schemas.openxmlformats.org/officeDocument/2006/math">
                    <m:r>
                      <a:rPr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t> 筆操作</a:t>
                </a:r>
                <a:br/>
                <a:r>
                  <a:t>1. 查詢區間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t> 內的最大值</a:t>
                </a:r>
                <a:br/>
                <a:r>
                  <a:t>2. </a:t>
                </a:r>
                <a:r>
                  <a:rPr>
                    <a:solidFill>
                      <a:srgbClr val="FF2600"/>
                    </a:solidFill>
                  </a:rPr>
                  <a:t>區間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FF26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sz="4300" i="1">
                        <a:solidFill>
                          <a:srgbClr val="FF26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sz="4300" i="1">
                        <a:solidFill>
                          <a:srgbClr val="FF2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300" i="1">
                        <a:solidFill>
                          <a:srgbClr val="FF26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300" i="1">
                        <a:solidFill>
                          <a:srgbClr val="FF26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>
                    <a:solidFill>
                      <a:srgbClr val="FF2600"/>
                    </a:solidFill>
                  </a:rPr>
                  <a:t> 的元素加上 k</a:t>
                </a:r>
              </a:p>
              <a:p>
                <a14:m>
                  <m:oMath xmlns:m="http://schemas.openxmlformats.org/officeDocument/2006/math">
                    <m:r>
                      <a:rPr sz="3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sz="3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序列長度</m:t>
                    </m:r>
                    <m:r>
                      <a:rPr sz="3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|=</m:t>
                    </m:r>
                    <m:r>
                      <a:rPr sz="3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sz="3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3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sz="3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sz="3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3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sz="3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>
                  <a:solidFill>
                    <a:srgbClr val="FF26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>
                  <a:solidFill>
                    <a:srgbClr val="FF2600"/>
                  </a:solidFill>
                </a:endParaRPr>
              </a:p>
            </p:txBody>
          </p:sp>
        </mc:Choice>
        <mc:Fallback xmlns="">
          <p:sp>
            <p:nvSpPr>
              <p:cNvPr id="397" name="給定一初始序列，並有   筆操作 1. 查詢區間   內的最大值 2. 區間   的元素加上 k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2171" t="-58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呃。。。對   做單點修改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呃。。。對 </a:t>
                </a:r>
                <a14:m>
                  <m:oMath xmlns:m="http://schemas.openxmlformats.org/officeDocument/2006/math">
                    <m:r>
                      <a:rPr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t> 做單點修改</a:t>
                </a:r>
              </a:p>
            </p:txBody>
          </p:sp>
        </mc:Choice>
        <mc:Fallback xmlns="">
          <p:sp>
            <p:nvSpPr>
              <p:cNvPr id="399" name="呃。。。對   做單點修改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2774" b="-571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0" name="Emmm好像不是不可行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Emmm好像不是不可行</a:t>
                </a:r>
              </a:p>
              <a:p>
                <a:r>
                  <a:t>那先看一下複雜度， </a:t>
                </a:r>
                <a14:m>
                  <m:oMath xmlns:m="http://schemas.openxmlformats.org/officeDocument/2006/math"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m:rPr>
                        <m:sty m:val="p"/>
                      </m:rP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，可能要做 </a:t>
                </a:r>
                <a14:m>
                  <m:oMath xmlns:m="http://schemas.openxmlformats.org/officeDocument/2006/math">
                    <m:r>
                      <a:rPr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t> 次</a:t>
                </a:r>
                <a:br/>
                <a14:m>
                  <m:oMath xmlns:m="http://schemas.openxmlformats.org/officeDocument/2006/math">
                    <m:r>
                      <a:rPr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t> 最差 </a:t>
                </a:r>
                <a14:m>
                  <m:oMath xmlns:m="http://schemas.openxmlformats.org/officeDocument/2006/math"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𝑁𝑄</m:t>
                    </m:r>
                    <m:r>
                      <m:rPr>
                        <m:sty m:val="p"/>
                      </m:rP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聽起來有點糟</a:t>
                </a:r>
              </a:p>
            </p:txBody>
          </p:sp>
        </mc:Choice>
        <mc:Fallback xmlns="">
          <p:sp>
            <p:nvSpPr>
              <p:cNvPr id="400" name="Emmm好像不是不可行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689" t="-350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egment Tree with Lazy Ta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Segment Tree with Lazy Tag</a:t>
            </a:r>
          </a:p>
        </p:txBody>
      </p:sp>
      <p:sp>
        <p:nvSpPr>
          <p:cNvPr id="403" name="Double-click to edi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前綴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前綴和</a:t>
            </a:r>
          </a:p>
        </p:txBody>
      </p:sp>
      <p:sp>
        <p:nvSpPr>
          <p:cNvPr id="146" name="Double-click to edi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Lazy Ta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Lazy Tag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6" name="每次操作不是真的操作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每次操作不是真的操作</a:t>
                </a:r>
              </a:p>
              <a:p>
                <a:r>
                  <a:t>只有當前節點範圍 </a:t>
                </a:r>
                <a14:m>
                  <m:oMath xmlns:m="http://schemas.openxmlformats.org/officeDocument/2006/math"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𝑛𝑜𝑤𝐿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𝑛𝑜𝑤𝑅</m:t>
                    </m:r>
                    <m:r>
                      <a:rPr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t> 包含於區間修改區間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t> 內，才會對</a:t>
                </a:r>
                <a:r>
                  <a:rPr>
                    <a:solidFill>
                      <a:srgbClr val="FF2600"/>
                    </a:solidFill>
                  </a:rPr>
                  <a:t>這個節點</a:t>
                </a:r>
                <a:r>
                  <a:t>打上標記，否則往左與右節點遞迴</a:t>
                </a:r>
              </a:p>
              <a:p>
                <a:r>
                  <a:t>減少修改次數，假設現在一個區間要修改 </a:t>
                </a:r>
                <a14:m>
                  <m:oMath xmlns:m="http://schemas.openxmlformats.org/officeDocument/2006/math"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t> 次，如果狀態可以疊加那麼一次推下去的效率顯然比更新 </a:t>
                </a:r>
                <a14:m>
                  <m:oMath xmlns:m="http://schemas.openxmlformats.org/officeDocument/2006/math"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t> 次好得多</a:t>
                </a:r>
              </a:p>
            </p:txBody>
          </p:sp>
        </mc:Choice>
        <mc:Fallback xmlns="">
          <p:sp>
            <p:nvSpPr>
              <p:cNvPr id="406" name="每次操作不是真的操作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689" t="-3216" r="-84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Lazy Tag 實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Lazy Tag 實作</a:t>
            </a:r>
          </a:p>
        </p:txBody>
      </p:sp>
      <p:sp>
        <p:nvSpPr>
          <p:cNvPr id="409" name="一個節點會有兩個變數，一個是紀錄 Lazy Tag，另外一個是紀錄原本的值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一個節點會有兩個變數，一個是紀錄 Lazy Tag，另外一個是紀錄原本的值</a:t>
            </a:r>
          </a:p>
          <a:p>
            <a:r>
              <a:t>通常個人會用 pair，first 是紀錄最大值，second 是 tag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as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Case 1</a:t>
            </a:r>
          </a:p>
        </p:txBody>
      </p:sp>
      <p:sp>
        <p:nvSpPr>
          <p:cNvPr id="412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3" name="Rectangle"/>
          <p:cNvSpPr/>
          <p:nvPr/>
        </p:nvSpPr>
        <p:spPr>
          <a:xfrm>
            <a:off x="843817" y="2575742"/>
            <a:ext cx="10502901" cy="56060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4" name="Rectangle"/>
          <p:cNvSpPr/>
          <p:nvPr/>
        </p:nvSpPr>
        <p:spPr>
          <a:xfrm>
            <a:off x="844673" y="3367271"/>
            <a:ext cx="5163799" cy="56060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" name="Rectangle"/>
          <p:cNvSpPr/>
          <p:nvPr/>
        </p:nvSpPr>
        <p:spPr>
          <a:xfrm>
            <a:off x="6180353" y="3367271"/>
            <a:ext cx="5163799" cy="56060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6" name="l"/>
          <p:cNvSpPr txBox="1"/>
          <p:nvPr/>
        </p:nvSpPr>
        <p:spPr>
          <a:xfrm>
            <a:off x="946056" y="2689502"/>
            <a:ext cx="15660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</a:t>
            </a:r>
          </a:p>
        </p:txBody>
      </p:sp>
      <p:sp>
        <p:nvSpPr>
          <p:cNvPr id="417" name="l"/>
          <p:cNvSpPr txBox="1"/>
          <p:nvPr/>
        </p:nvSpPr>
        <p:spPr>
          <a:xfrm>
            <a:off x="946056" y="3481031"/>
            <a:ext cx="15660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</a:t>
            </a:r>
          </a:p>
        </p:txBody>
      </p:sp>
      <p:sp>
        <p:nvSpPr>
          <p:cNvPr id="418" name="r"/>
          <p:cNvSpPr txBox="1"/>
          <p:nvPr/>
        </p:nvSpPr>
        <p:spPr>
          <a:xfrm>
            <a:off x="11113978" y="2689502"/>
            <a:ext cx="183839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</a:t>
            </a:r>
          </a:p>
        </p:txBody>
      </p:sp>
      <p:sp>
        <p:nvSpPr>
          <p:cNvPr id="419" name="r"/>
          <p:cNvSpPr txBox="1"/>
          <p:nvPr/>
        </p:nvSpPr>
        <p:spPr>
          <a:xfrm>
            <a:off x="11113978" y="3481031"/>
            <a:ext cx="183839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</a:t>
            </a:r>
          </a:p>
        </p:txBody>
      </p:sp>
      <p:sp>
        <p:nvSpPr>
          <p:cNvPr id="420" name="mid"/>
          <p:cNvSpPr txBox="1"/>
          <p:nvPr/>
        </p:nvSpPr>
        <p:spPr>
          <a:xfrm>
            <a:off x="5479164" y="3481031"/>
            <a:ext cx="459319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mid</a:t>
            </a:r>
          </a:p>
        </p:txBody>
      </p:sp>
      <p:sp>
        <p:nvSpPr>
          <p:cNvPr id="421" name="mid + 1"/>
          <p:cNvSpPr txBox="1"/>
          <p:nvPr/>
        </p:nvSpPr>
        <p:spPr>
          <a:xfrm>
            <a:off x="6205392" y="3481031"/>
            <a:ext cx="79239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mid + 1</a:t>
            </a:r>
          </a:p>
        </p:txBody>
      </p:sp>
      <p:sp>
        <p:nvSpPr>
          <p:cNvPr id="422" name="Rectangle"/>
          <p:cNvSpPr/>
          <p:nvPr/>
        </p:nvSpPr>
        <p:spPr>
          <a:xfrm>
            <a:off x="684752" y="4030928"/>
            <a:ext cx="10822496" cy="560607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as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Case 2</a:t>
            </a:r>
          </a:p>
        </p:txBody>
      </p:sp>
      <p:sp>
        <p:nvSpPr>
          <p:cNvPr id="425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6" name="Rectangle"/>
          <p:cNvSpPr/>
          <p:nvPr/>
        </p:nvSpPr>
        <p:spPr>
          <a:xfrm>
            <a:off x="843817" y="2575742"/>
            <a:ext cx="10502901" cy="56060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Rectangle"/>
          <p:cNvSpPr/>
          <p:nvPr/>
        </p:nvSpPr>
        <p:spPr>
          <a:xfrm>
            <a:off x="844673" y="3367271"/>
            <a:ext cx="5163799" cy="56060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8" name="Rectangle"/>
          <p:cNvSpPr/>
          <p:nvPr/>
        </p:nvSpPr>
        <p:spPr>
          <a:xfrm>
            <a:off x="6180353" y="3367271"/>
            <a:ext cx="5163799" cy="56060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9" name="l"/>
          <p:cNvSpPr txBox="1"/>
          <p:nvPr/>
        </p:nvSpPr>
        <p:spPr>
          <a:xfrm>
            <a:off x="946056" y="2689502"/>
            <a:ext cx="15660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</a:t>
            </a:r>
          </a:p>
        </p:txBody>
      </p:sp>
      <p:sp>
        <p:nvSpPr>
          <p:cNvPr id="430" name="l"/>
          <p:cNvSpPr txBox="1"/>
          <p:nvPr/>
        </p:nvSpPr>
        <p:spPr>
          <a:xfrm>
            <a:off x="946056" y="3481031"/>
            <a:ext cx="15660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</a:t>
            </a:r>
          </a:p>
        </p:txBody>
      </p:sp>
      <p:sp>
        <p:nvSpPr>
          <p:cNvPr id="431" name="r"/>
          <p:cNvSpPr txBox="1"/>
          <p:nvPr/>
        </p:nvSpPr>
        <p:spPr>
          <a:xfrm>
            <a:off x="11113978" y="2689502"/>
            <a:ext cx="183839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</a:t>
            </a:r>
          </a:p>
        </p:txBody>
      </p:sp>
      <p:sp>
        <p:nvSpPr>
          <p:cNvPr id="432" name="r"/>
          <p:cNvSpPr txBox="1"/>
          <p:nvPr/>
        </p:nvSpPr>
        <p:spPr>
          <a:xfrm>
            <a:off x="11113978" y="3481031"/>
            <a:ext cx="183839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</a:t>
            </a:r>
          </a:p>
        </p:txBody>
      </p:sp>
      <p:sp>
        <p:nvSpPr>
          <p:cNvPr id="433" name="mid"/>
          <p:cNvSpPr txBox="1"/>
          <p:nvPr/>
        </p:nvSpPr>
        <p:spPr>
          <a:xfrm>
            <a:off x="5479164" y="3481031"/>
            <a:ext cx="459319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mid</a:t>
            </a:r>
          </a:p>
        </p:txBody>
      </p:sp>
      <p:sp>
        <p:nvSpPr>
          <p:cNvPr id="434" name="mid + 1"/>
          <p:cNvSpPr txBox="1"/>
          <p:nvPr/>
        </p:nvSpPr>
        <p:spPr>
          <a:xfrm>
            <a:off x="6205392" y="3481031"/>
            <a:ext cx="79239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mid + 1</a:t>
            </a:r>
          </a:p>
        </p:txBody>
      </p:sp>
      <p:sp>
        <p:nvSpPr>
          <p:cNvPr id="435" name="Rectangle"/>
          <p:cNvSpPr/>
          <p:nvPr/>
        </p:nvSpPr>
        <p:spPr>
          <a:xfrm>
            <a:off x="684752" y="4030928"/>
            <a:ext cx="5648026" cy="560607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as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Case 3</a:t>
            </a:r>
          </a:p>
        </p:txBody>
      </p:sp>
      <p:sp>
        <p:nvSpPr>
          <p:cNvPr id="438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9" name="Rectangle"/>
          <p:cNvSpPr/>
          <p:nvPr/>
        </p:nvSpPr>
        <p:spPr>
          <a:xfrm>
            <a:off x="843817" y="2575742"/>
            <a:ext cx="10502901" cy="56060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0" name="Rectangle"/>
          <p:cNvSpPr/>
          <p:nvPr/>
        </p:nvSpPr>
        <p:spPr>
          <a:xfrm>
            <a:off x="844673" y="3367271"/>
            <a:ext cx="5163799" cy="56060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1" name="Rectangle"/>
          <p:cNvSpPr/>
          <p:nvPr/>
        </p:nvSpPr>
        <p:spPr>
          <a:xfrm>
            <a:off x="6180353" y="3367271"/>
            <a:ext cx="5163799" cy="56060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2" name="l"/>
          <p:cNvSpPr txBox="1"/>
          <p:nvPr/>
        </p:nvSpPr>
        <p:spPr>
          <a:xfrm>
            <a:off x="946056" y="2689502"/>
            <a:ext cx="15660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</a:t>
            </a:r>
          </a:p>
        </p:txBody>
      </p:sp>
      <p:sp>
        <p:nvSpPr>
          <p:cNvPr id="443" name="l"/>
          <p:cNvSpPr txBox="1"/>
          <p:nvPr/>
        </p:nvSpPr>
        <p:spPr>
          <a:xfrm>
            <a:off x="946056" y="3481031"/>
            <a:ext cx="15660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</a:t>
            </a:r>
          </a:p>
        </p:txBody>
      </p:sp>
      <p:sp>
        <p:nvSpPr>
          <p:cNvPr id="444" name="r"/>
          <p:cNvSpPr txBox="1"/>
          <p:nvPr/>
        </p:nvSpPr>
        <p:spPr>
          <a:xfrm>
            <a:off x="11113978" y="2689502"/>
            <a:ext cx="183839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</a:t>
            </a:r>
          </a:p>
        </p:txBody>
      </p:sp>
      <p:sp>
        <p:nvSpPr>
          <p:cNvPr id="445" name="r"/>
          <p:cNvSpPr txBox="1"/>
          <p:nvPr/>
        </p:nvSpPr>
        <p:spPr>
          <a:xfrm>
            <a:off x="11113978" y="3481031"/>
            <a:ext cx="183839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</a:t>
            </a:r>
          </a:p>
        </p:txBody>
      </p:sp>
      <p:sp>
        <p:nvSpPr>
          <p:cNvPr id="446" name="mid"/>
          <p:cNvSpPr txBox="1"/>
          <p:nvPr/>
        </p:nvSpPr>
        <p:spPr>
          <a:xfrm>
            <a:off x="5479164" y="3481031"/>
            <a:ext cx="459319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mid</a:t>
            </a:r>
          </a:p>
        </p:txBody>
      </p:sp>
      <p:sp>
        <p:nvSpPr>
          <p:cNvPr id="447" name="mid + 1"/>
          <p:cNvSpPr txBox="1"/>
          <p:nvPr/>
        </p:nvSpPr>
        <p:spPr>
          <a:xfrm>
            <a:off x="6205392" y="3481031"/>
            <a:ext cx="79239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mid + 1</a:t>
            </a:r>
          </a:p>
        </p:txBody>
      </p:sp>
      <p:sp>
        <p:nvSpPr>
          <p:cNvPr id="448" name="Rectangle"/>
          <p:cNvSpPr/>
          <p:nvPr/>
        </p:nvSpPr>
        <p:spPr>
          <a:xfrm>
            <a:off x="1992745" y="4030928"/>
            <a:ext cx="3626618" cy="560607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us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push</a:t>
            </a:r>
          </a:p>
        </p:txBody>
      </p:sp>
      <p:sp>
        <p:nvSpPr>
          <p:cNvPr id="451" name="將懶惰標記往下推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將懶惰標記往下推</a:t>
            </a:r>
          </a:p>
          <a:p>
            <a:r>
              <a:t>在原本的函數中，要往下一層遞迴時先把標記 push 下去</a:t>
            </a:r>
          </a:p>
        </p:txBody>
      </p:sp>
      <p:pic>
        <p:nvPicPr>
          <p:cNvPr id="452" name="Screen Shot 2020-04-25 at 8.37.41 PM.png" descr="Screen Shot 2020-04-25 at 8.37.4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63" y="3927484"/>
            <a:ext cx="7909274" cy="1745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區間修改 ( modify 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區間修改 ( modify )</a:t>
            </a:r>
          </a:p>
        </p:txBody>
      </p:sp>
      <p:sp>
        <p:nvSpPr>
          <p:cNvPr id="455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56" name="Screen Shot 2020-04-25 at 8.43.32 PM.png" descr="Screen Shot 2020-04-25 at 8.43.3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099" y="2456003"/>
            <a:ext cx="7533802" cy="3090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</a:t>
            </a:r>
          </a:p>
        </p:txBody>
      </p:sp>
      <p:sp>
        <p:nvSpPr>
          <p:cNvPr id="459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60" name="Screen Shot 2020-04-25 at 8.44.10 PM.png" descr="Screen Shot 2020-04-25 at 8.44.1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1" y="1656364"/>
            <a:ext cx="5116750" cy="4689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Screen Shot 2020-04-25 at 8.44.38 PM.png" descr="Screen Shot 2020-04-25 at 8.44.3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925" y="1895241"/>
            <a:ext cx="6972213" cy="4212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ode (con’t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(con’t)</a:t>
            </a:r>
          </a:p>
        </p:txBody>
      </p:sp>
      <p:sp>
        <p:nvSpPr>
          <p:cNvPr id="464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65" name="Screen Shot 2020-04-25 at 8.45.24 PM.png" descr="Screen Shot 2020-04-25 at 8.45.2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266" y="1688998"/>
            <a:ext cx="4693468" cy="5043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odes on githu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codes on github</a:t>
            </a:r>
          </a:p>
        </p:txBody>
      </p:sp>
      <p:sp>
        <p:nvSpPr>
          <p:cNvPr id="468" name="https://ppt.cc/fgNPix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https://ppt.cc/fgNPix</a:t>
            </a:r>
          </a:p>
          <a:p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https://github.com/MiohitoKiri5474/CodesBackUp/tree/master/ncku-icpc/2020/week9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前綴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前綴和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每一格儲存的是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每一格儲存的是 </a:t>
                </a:r>
                <a14:m>
                  <m:oMath xmlns:m="http://schemas.openxmlformats.org/officeDocument/2006/math"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limUpp>
                      <m:limUppPr>
                        <m:ctrlP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sz="38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sz="38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sz="38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38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lim>
                        </m:limLow>
                      </m:e>
                      <m:lim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Upp>
                    <m:sSub>
                      <m:sSubPr>
                        <m:ctrlP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  <a:p>
                <a:r>
                  <a:t>預處理 </a:t>
                </a:r>
                <a14:m>
                  <m:oMath xmlns:m="http://schemas.openxmlformats.org/officeDocument/2006/math"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/>
              </a:p>
              <a:p>
                <a:r>
                  <a:t>想要知道某一個區間 </a:t>
                </a:r>
                <a14:m>
                  <m:oMath xmlns:m="http://schemas.openxmlformats.org/officeDocument/2006/math"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/>
              </a:p>
              <a:p>
                <a:r>
                  <a:t>預處理 </a:t>
                </a:r>
                <a14:m>
                  <m:oMath xmlns:m="http://schemas.openxmlformats.org/officeDocument/2006/math"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，查詢 </a:t>
                </a:r>
                <a14:m>
                  <m:oMath xmlns:m="http://schemas.openxmlformats.org/officeDocument/2006/math">
                    <m:r>
                      <a:rPr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149" name="每一格儲存的是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689" t="-58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差分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933671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0F237BB-0477-4827-80FA-11D1F8689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給你一個長度為</a:t>
                </a:r>
                <a14:m>
                  <m:oMath xmlns:m="http://schemas.openxmlformats.org/officeDocument/2006/math">
                    <m:r>
                      <a:rPr lang="en-US" altLang="zh-TW" b="0" i="0" dirty="0" smtClean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+mj-cs"/>
                      </a:rPr>
                      <m:t>𝑁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</m:oMath>
                </a14:m>
                <a:r>
                  <a:rPr lang="zh-TW" altLang="en-US" dirty="0">
                    <a:cs typeface="+mj-cs"/>
                  </a:rPr>
                  <a:t>的序列，接下來有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𝑄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  <a:cs typeface="+mj-cs"/>
                      </a:rPr>
                      <m:t>筆</m:t>
                    </m:r>
                  </m:oMath>
                </a14:m>
                <a:r>
                  <a:rPr lang="zh-TW" altLang="en-US" dirty="0">
                    <a:cs typeface="+mj-cs"/>
                  </a:rPr>
                  <a:t>操作：</a:t>
                </a:r>
                <a:endParaRPr lang="en-US" altLang="zh-TW" dirty="0">
                  <a:cs typeface="+mj-cs"/>
                </a:endParaRPr>
              </a:p>
              <a:p>
                <a:pPr marL="0" indent="0" fontAlgn="base">
                  <a:spcAft>
                    <a:spcPct val="0"/>
                  </a:spcAft>
                  <a:buNone/>
                </a:pPr>
                <a:endParaRPr lang="en-US" altLang="zh-TW" dirty="0">
                  <a:cs typeface="+mj-cs"/>
                </a:endParaRPr>
              </a:p>
              <a:p>
                <a:pPr lvl="1" fontAlgn="base">
                  <a:spcAft>
                    <a:spcPct val="0"/>
                  </a:spcAft>
                </a:pPr>
                <a:r>
                  <a:rPr lang="zh-TW" altLang="en-US" dirty="0"/>
                  <a:t>區間加值：將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dirty="0"/>
                  <a:t>的所有數字加上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dirty="0"/>
                  <a:t>。</a:t>
                </a:r>
                <a:endParaRPr lang="en-US" altLang="zh-TW" dirty="0"/>
              </a:p>
              <a:p>
                <a:pPr lvl="1" fontAlgn="base">
                  <a:spcAft>
                    <a:spcPct val="0"/>
                  </a:spcAft>
                </a:pPr>
                <a:r>
                  <a:rPr lang="zh-TW" altLang="en-US" dirty="0"/>
                  <a:t>單點查詢：查詢序列第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dirty="0"/>
                  <a:t>個的值為多少。</a:t>
                </a:r>
                <a:endParaRPr lang="en-US" altLang="zh-TW" dirty="0">
                  <a:cs typeface="+mj-cs"/>
                </a:endParaRPr>
              </a:p>
              <a:p>
                <a:pPr marL="0" indent="0" fontAlgn="base">
                  <a:spcAft>
                    <a:spcPct val="0"/>
                  </a:spcAft>
                  <a:buNone/>
                </a:pPr>
                <a:endParaRPr lang="en-US" altLang="zh-TW" dirty="0">
                  <a:cs typeface="+mj-cs"/>
                </a:endParaRPr>
              </a:p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保證所有查詢操作都在加值操作後面。</a:t>
                </a:r>
                <a:endParaRPr lang="en-US" altLang="zh-TW" dirty="0">
                  <a:cs typeface="+mj-cs"/>
                </a:endParaRPr>
              </a:p>
              <a:p>
                <a:pPr marL="0" indent="0" fontAlgn="base">
                  <a:spcAft>
                    <a:spcPct val="0"/>
                  </a:spcAft>
                  <a:buNone/>
                </a:pPr>
                <a:endParaRPr lang="en-US" altLang="zh-TW" dirty="0">
                  <a:cs typeface="+mj-cs"/>
                </a:endParaRPr>
              </a:p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範圍：</a:t>
                </a:r>
                <a14:m>
                  <m:oMath xmlns:m="http://schemas.openxmlformats.org/officeDocument/2006/math">
                    <m:r>
                      <a:rPr lang="en-US" altLang="zh-TW" b="0" i="0" dirty="0" smtClean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cs typeface="+mj-cs"/>
                      </a:rPr>
                      <m:t>𝑁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cs typeface="+mj-cs"/>
                      </a:rPr>
                      <m:t>, 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cs typeface="+mj-cs"/>
                      </a:rPr>
                      <m:t>𝑄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≤</m:t>
                    </m:r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</m:ctrlPr>
                      </m:s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1</m:t>
                        </m:r>
                        <m:r>
                          <a:rPr lang="en-US" altLang="zh-TW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0</m:t>
                        </m:r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j-cs"/>
                          </a:rPr>
                          <m:t>5</m:t>
                        </m:r>
                      </m:sup>
                    </m:sSup>
                    <m:r>
                      <a:rPr lang="zh-TW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 </m:t>
                    </m:r>
                  </m:oMath>
                </a14:m>
                <a:r>
                  <a:rPr lang="zh-TW" altLang="en-US" dirty="0">
                    <a:cs typeface="+mj-cs"/>
                  </a:rPr>
                  <a:t> </a:t>
                </a:r>
                <a:endParaRPr lang="en-US" altLang="zh-TW" dirty="0">
                  <a:cs typeface="+mj-cs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0F237BB-0477-4827-80FA-11D1F8689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09" t="-321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555239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0F237BB-0477-4827-80FA-11D1F8689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每一次修改就暴力將所有區間內的值修改</a:t>
                </a:r>
                <a:endParaRPr lang="en-US" altLang="zh-TW" dirty="0">
                  <a:cs typeface="+mj-cs"/>
                </a:endParaRPr>
              </a:p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然後再單點查詢</a:t>
                </a:r>
                <a:endParaRPr lang="en-US" altLang="zh-TW" dirty="0">
                  <a:cs typeface="+mj-cs"/>
                </a:endParaRPr>
              </a:p>
              <a:p>
                <a:pPr marL="0" indent="0" fontAlgn="base">
                  <a:spcAft>
                    <a:spcPct val="0"/>
                  </a:spcAft>
                  <a:buNone/>
                </a:pPr>
                <a:endParaRPr lang="en-US" altLang="zh-TW" dirty="0">
                  <a:cs typeface="+mj-cs"/>
                </a:endParaRPr>
              </a:p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修改複雜度：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+mj-cs"/>
                      </a:rPr>
                      <m:t>𝑂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+mj-cs"/>
                      </a:rPr>
                      <m:t>(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+mj-cs"/>
                      </a:rPr>
                      <m:t>𝑁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+mj-cs"/>
                      </a:rPr>
                      <m:t>) </m:t>
                    </m:r>
                  </m:oMath>
                </a14:m>
                <a:endParaRPr lang="en-US" altLang="zh-TW" dirty="0">
                  <a:cs typeface="+mj-cs"/>
                </a:endParaRPr>
              </a:p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查詢複雜度：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+mj-cs"/>
                      </a:rPr>
                      <m:t>𝑂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+mj-cs"/>
                      </a:rPr>
                      <m:t>(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+mj-cs"/>
                      </a:rPr>
                      <m:t>1)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</m:oMath>
                </a14:m>
                <a:endParaRPr lang="en-US" altLang="zh-TW" dirty="0">
                  <a:cs typeface="+mj-cs"/>
                </a:endParaRPr>
              </a:p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總複雜度：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+mj-cs"/>
                      </a:rPr>
                      <m:t>𝑂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+mj-cs"/>
                      </a:rPr>
                      <m:t>(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+mj-cs"/>
                      </a:rPr>
                      <m:t>𝑁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+mj-cs"/>
                      </a:rPr>
                      <m:t>𝑄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+mj-cs"/>
                      </a:rPr>
                      <m:t>)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</m:oMath>
                </a14:m>
                <a:endParaRPr lang="en-US" altLang="zh-TW" dirty="0">
                  <a:cs typeface="+mj-cs"/>
                </a:endParaRPr>
              </a:p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en-US" altLang="zh-TW" sz="5400" dirty="0">
                    <a:solidFill>
                      <a:srgbClr val="00B0F0"/>
                    </a:solidFill>
                    <a:cs typeface="+mj-cs"/>
                  </a:rPr>
                  <a:t>TLE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id="{90F237BB-0477-4827-80FA-11D1F8689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130" t="-2941" b="-57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3145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觀察問題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觀察一下，題目提到「所有查詢都在加值操作後面」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那是不是可以預處理完所有加值操作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再進行查詢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這時就可以利用一個技巧</a:t>
            </a:r>
            <a:endParaRPr lang="en-US" altLang="zh-TW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173327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假設序列是 </a:t>
            </a:r>
            <a:r>
              <a:rPr lang="en-US" altLang="zh-TW" dirty="0">
                <a:cs typeface="+mj-cs"/>
              </a:rPr>
              <a:t>1 5 9 7 5 6 3 4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那麼可以將兩兩數字之間的差紀錄下來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我們開一個陣列 </a:t>
            </a:r>
            <a:r>
              <a:rPr lang="en-US" altLang="zh-TW" dirty="0" err="1">
                <a:cs typeface="+mj-cs"/>
              </a:rPr>
              <a:t>dif</a:t>
            </a:r>
            <a:r>
              <a:rPr lang="en-US" altLang="zh-TW" dirty="0">
                <a:cs typeface="+mj-cs"/>
              </a:rPr>
              <a:t>[N]</a:t>
            </a:r>
            <a:r>
              <a:rPr lang="zh-TW" altLang="en-US" dirty="0">
                <a:cs typeface="+mj-cs"/>
              </a:rPr>
              <a:t> 紀錄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zh-TW" dirty="0" err="1">
                <a:cs typeface="+mj-cs"/>
              </a:rPr>
              <a:t>dif</a:t>
            </a:r>
            <a:r>
              <a:rPr lang="en-US" altLang="zh-TW" dirty="0">
                <a:cs typeface="+mj-cs"/>
              </a:rPr>
              <a:t>[</a:t>
            </a:r>
            <a:r>
              <a:rPr lang="en-US" altLang="zh-TW" dirty="0" err="1">
                <a:cs typeface="+mj-cs"/>
              </a:rPr>
              <a:t>i</a:t>
            </a:r>
            <a:r>
              <a:rPr lang="en-US" altLang="zh-TW" dirty="0">
                <a:cs typeface="+mj-cs"/>
              </a:rPr>
              <a:t>]</a:t>
            </a:r>
            <a:r>
              <a:rPr lang="zh-TW" altLang="en-US" dirty="0">
                <a:cs typeface="+mj-cs"/>
              </a:rPr>
              <a:t> 代表 </a:t>
            </a:r>
            <a:r>
              <a:rPr lang="en-US" altLang="zh-TW" dirty="0"/>
              <a:t>a[</a:t>
            </a:r>
            <a:r>
              <a:rPr lang="en-US" altLang="zh-TW" dirty="0" err="1"/>
              <a:t>i</a:t>
            </a:r>
            <a:r>
              <a:rPr lang="en-US" altLang="zh-TW" dirty="0"/>
              <a:t> + 1] – a[</a:t>
            </a:r>
            <a:r>
              <a:rPr lang="en-US" altLang="zh-TW" dirty="0" err="1"/>
              <a:t>i</a:t>
            </a:r>
            <a:r>
              <a:rPr lang="en-US" altLang="zh-TW" dirty="0"/>
              <a:t>]</a:t>
            </a:r>
            <a:r>
              <a:rPr lang="zh-TW" altLang="en-US" dirty="0"/>
              <a:t> 的值，此時假設 </a:t>
            </a:r>
            <a:r>
              <a:rPr lang="en-US" altLang="zh-TW" dirty="0"/>
              <a:t>a[0]</a:t>
            </a:r>
            <a:r>
              <a:rPr lang="zh-TW" altLang="en-US" dirty="0"/>
              <a:t> 為 </a:t>
            </a:r>
            <a:r>
              <a:rPr lang="en-US" altLang="zh-TW" dirty="0"/>
              <a:t>0</a:t>
            </a:r>
            <a:endParaRPr lang="en-US" altLang="zh-TW" dirty="0">
              <a:cs typeface="+mj-cs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4246075"/>
            <a:ext cx="7340859" cy="19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91003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0F237BB-0477-4827-80FA-11D1F8689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當要將區間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+mj-cs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+mj-cs"/>
                          </a:rPr>
                          <m:t>𝑙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+mj-cs"/>
                          </a:rPr>
                          <m:t>,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+mj-cs"/>
                          </a:rPr>
                          <m:t>𝑟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</m:oMath>
                </a14:m>
                <a:r>
                  <a:rPr lang="zh-TW" altLang="en-US" dirty="0">
                    <a:cs typeface="+mj-cs"/>
                  </a:rPr>
                  <a:t>的所有數字增加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𝑘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  <a:cs typeface="+mj-cs"/>
                      </a:rPr>
                      <m:t>時</m:t>
                    </m:r>
                  </m:oMath>
                </a14:m>
                <a:endParaRPr lang="en-US" altLang="zh-TW" dirty="0">
                  <a:cs typeface="+mj-cs"/>
                </a:endParaRPr>
              </a:p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就將 </a:t>
                </a:r>
                <a:r>
                  <a:rPr lang="en-US" altLang="zh-TW" dirty="0" err="1">
                    <a:cs typeface="+mj-cs"/>
                  </a:rPr>
                  <a:t>dif</a:t>
                </a:r>
                <a:r>
                  <a:rPr lang="en-US" altLang="zh-TW" dirty="0">
                    <a:cs typeface="+mj-cs"/>
                  </a:rPr>
                  <a:t>[l</a:t>
                </a:r>
                <a:r>
                  <a:rPr lang="zh-TW" altLang="en-US" dirty="0">
                    <a:cs typeface="+mj-cs"/>
                  </a:rPr>
                  <a:t> </a:t>
                </a:r>
                <a:r>
                  <a:rPr lang="en-US" altLang="zh-TW" dirty="0">
                    <a:cs typeface="+mj-cs"/>
                  </a:rPr>
                  <a:t>-</a:t>
                </a:r>
                <a:r>
                  <a:rPr lang="zh-TW" altLang="en-US" dirty="0">
                    <a:cs typeface="+mj-cs"/>
                  </a:rPr>
                  <a:t> </a:t>
                </a:r>
                <a:r>
                  <a:rPr lang="en-US" altLang="zh-TW" dirty="0">
                    <a:cs typeface="+mj-cs"/>
                  </a:rPr>
                  <a:t>1]</a:t>
                </a:r>
                <a:r>
                  <a:rPr lang="zh-TW" altLang="en-US" dirty="0">
                    <a:cs typeface="+mj-cs"/>
                  </a:rPr>
                  <a:t> 的值增加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𝑘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</m:oMath>
                </a14:m>
                <a:r>
                  <a:rPr lang="zh-TW" altLang="en-US" dirty="0">
                    <a:cs typeface="+mj-cs"/>
                  </a:rPr>
                  <a:t>，將 </a:t>
                </a:r>
                <a:r>
                  <a:rPr lang="en-US" altLang="zh-TW" dirty="0" err="1">
                    <a:cs typeface="+mj-cs"/>
                  </a:rPr>
                  <a:t>dif</a:t>
                </a:r>
                <a:r>
                  <a:rPr lang="en-US" altLang="zh-TW" dirty="0">
                    <a:cs typeface="+mj-cs"/>
                  </a:rPr>
                  <a:t>[r]</a:t>
                </a:r>
                <a:r>
                  <a:rPr lang="zh-TW" altLang="en-US" dirty="0">
                    <a:cs typeface="+mj-cs"/>
                  </a:rPr>
                  <a:t> 的值減少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𝑘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</m:oMath>
                </a14:m>
                <a:endParaRPr lang="en-US" altLang="zh-TW" b="0" dirty="0">
                  <a:cs typeface="+mj-cs"/>
                </a:endParaRPr>
              </a:p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就完成一次修改了</a:t>
                </a:r>
                <a:endParaRPr lang="en-US" altLang="zh-TW" dirty="0">
                  <a:cs typeface="+mj-cs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id="{90F237BB-0477-4827-80FA-11D1F8689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246075"/>
            <a:ext cx="7340859" cy="19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21078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0F237BB-0477-4827-80FA-11D1F8689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假設將區間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 [3, 6] </m:t>
                    </m:r>
                  </m:oMath>
                </a14:m>
                <a:r>
                  <a:rPr lang="zh-TW" altLang="en-US" dirty="0">
                    <a:cs typeface="+mj-cs"/>
                  </a:rPr>
                  <a:t>增加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 2 </m:t>
                    </m:r>
                  </m:oMath>
                </a14:m>
                <a:endParaRPr lang="en-US" altLang="zh-TW" dirty="0">
                  <a:cs typeface="+mj-cs"/>
                </a:endParaRPr>
              </a:p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則將 </a:t>
                </a:r>
                <a:r>
                  <a:rPr lang="en-US" altLang="zh-TW" dirty="0" err="1">
                    <a:cs typeface="+mj-cs"/>
                  </a:rPr>
                  <a:t>dif</a:t>
                </a:r>
                <a:r>
                  <a:rPr lang="en-US" altLang="zh-TW" dirty="0">
                    <a:cs typeface="+mj-cs"/>
                  </a:rPr>
                  <a:t>[2]</a:t>
                </a:r>
                <a:r>
                  <a:rPr lang="zh-TW" altLang="en-US" dirty="0">
                    <a:cs typeface="+mj-cs"/>
                  </a:rPr>
                  <a:t> 增加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+mj-cs"/>
                      </a:rPr>
                      <m:t>2</m:t>
                    </m:r>
                    <m:r>
                      <a:rPr lang="zh-TW" altLang="en-US" i="1" dirty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</m:oMath>
                </a14:m>
                <a:r>
                  <a:rPr lang="zh-TW" altLang="en-US" dirty="0">
                    <a:cs typeface="+mj-cs"/>
                  </a:rPr>
                  <a:t>，將 </a:t>
                </a:r>
                <a:r>
                  <a:rPr lang="en-US" altLang="zh-TW" dirty="0" err="1">
                    <a:cs typeface="+mj-cs"/>
                  </a:rPr>
                  <a:t>dif</a:t>
                </a:r>
                <a:r>
                  <a:rPr lang="en-US" altLang="zh-TW" dirty="0">
                    <a:cs typeface="+mj-cs"/>
                  </a:rPr>
                  <a:t>[6]</a:t>
                </a:r>
                <a:r>
                  <a:rPr lang="zh-TW" altLang="en-US" dirty="0">
                    <a:cs typeface="+mj-cs"/>
                  </a:rPr>
                  <a:t> 減少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+mj-cs"/>
                      </a:rPr>
                      <m:t>2</m:t>
                    </m:r>
                    <m:r>
                      <a:rPr lang="zh-TW" altLang="en-US" i="1" dirty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</m:oMath>
                </a14:m>
                <a:endParaRPr lang="en-US" altLang="zh-TW" dirty="0">
                  <a:cs typeface="+mj-cs"/>
                </a:endParaRPr>
              </a:p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因為</a:t>
                </a:r>
                <a:r>
                  <a:rPr lang="en-US" altLang="zh-TW" dirty="0">
                    <a:cs typeface="+mj-cs"/>
                  </a:rPr>
                  <a:t> a[3]</a:t>
                </a:r>
                <a:r>
                  <a:rPr lang="zh-TW" altLang="en-US" dirty="0">
                    <a:cs typeface="+mj-cs"/>
                  </a:rPr>
                  <a:t> 與 </a:t>
                </a:r>
                <a:r>
                  <a:rPr lang="en-US" altLang="zh-TW" dirty="0">
                    <a:cs typeface="+mj-cs"/>
                  </a:rPr>
                  <a:t>a[2]</a:t>
                </a:r>
                <a:r>
                  <a:rPr lang="zh-TW" altLang="en-US" dirty="0">
                    <a:cs typeface="+mj-cs"/>
                  </a:rPr>
                  <a:t> 的差值在修改後增加了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+mj-cs"/>
                      </a:rPr>
                      <m:t>2</m:t>
                    </m:r>
                    <m:r>
                      <a:rPr lang="zh-TW" altLang="en-US" i="1" dirty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</m:oMath>
                </a14:m>
                <a:endParaRPr lang="en-US" altLang="zh-TW" dirty="0">
                  <a:cs typeface="+mj-cs"/>
                </a:endParaRPr>
              </a:p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而 </a:t>
                </a:r>
                <a:r>
                  <a:rPr lang="en-US" altLang="zh-TW" dirty="0">
                    <a:cs typeface="+mj-cs"/>
                  </a:rPr>
                  <a:t>a[7]</a:t>
                </a:r>
                <a:r>
                  <a:rPr lang="zh-TW" altLang="en-US" dirty="0">
                    <a:cs typeface="+mj-cs"/>
                  </a:rPr>
                  <a:t> 與 </a:t>
                </a:r>
                <a:r>
                  <a:rPr lang="en-US" altLang="zh-TW" dirty="0">
                    <a:cs typeface="+mj-cs"/>
                  </a:rPr>
                  <a:t>a[6]</a:t>
                </a:r>
                <a:r>
                  <a:rPr lang="zh-TW" altLang="en-US" dirty="0">
                    <a:cs typeface="+mj-cs"/>
                  </a:rPr>
                  <a:t> 的差值則減少了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+mj-cs"/>
                      </a:rPr>
                      <m:t>2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</m:oMath>
                </a14:m>
                <a:r>
                  <a:rPr lang="zh-TW" altLang="en-US" dirty="0">
                    <a:cs typeface="+mj-cs"/>
                  </a:rPr>
                  <a:t>，且其他差值不變</a:t>
                </a:r>
                <a:endParaRPr lang="en-US" altLang="zh-TW" dirty="0">
                  <a:cs typeface="+mj-cs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id="{90F237BB-0477-4827-80FA-11D1F8689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246075"/>
            <a:ext cx="7340859" cy="19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98620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0F237BB-0477-4827-80FA-11D1F8689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假設將區間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 [3, 6] </m:t>
                    </m:r>
                  </m:oMath>
                </a14:m>
                <a:r>
                  <a:rPr lang="zh-TW" altLang="en-US" dirty="0">
                    <a:cs typeface="+mj-cs"/>
                  </a:rPr>
                  <a:t>增加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 2 </m:t>
                    </m:r>
                  </m:oMath>
                </a14:m>
                <a:endParaRPr lang="en-US" altLang="zh-TW" dirty="0">
                  <a:cs typeface="+mj-cs"/>
                </a:endParaRPr>
              </a:p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則將 </a:t>
                </a:r>
                <a:r>
                  <a:rPr lang="en-US" altLang="zh-TW" dirty="0" err="1">
                    <a:cs typeface="+mj-cs"/>
                  </a:rPr>
                  <a:t>dif</a:t>
                </a:r>
                <a:r>
                  <a:rPr lang="en-US" altLang="zh-TW" dirty="0">
                    <a:cs typeface="+mj-cs"/>
                  </a:rPr>
                  <a:t>[2]</a:t>
                </a:r>
                <a:r>
                  <a:rPr lang="zh-TW" altLang="en-US" dirty="0">
                    <a:cs typeface="+mj-cs"/>
                  </a:rPr>
                  <a:t> 增加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+mj-cs"/>
                      </a:rPr>
                      <m:t>2</m:t>
                    </m:r>
                    <m:r>
                      <a:rPr lang="zh-TW" altLang="en-US" i="1" dirty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</m:oMath>
                </a14:m>
                <a:r>
                  <a:rPr lang="zh-TW" altLang="en-US" dirty="0">
                    <a:cs typeface="+mj-cs"/>
                  </a:rPr>
                  <a:t>，將 </a:t>
                </a:r>
                <a:r>
                  <a:rPr lang="en-US" altLang="zh-TW" dirty="0" err="1">
                    <a:cs typeface="+mj-cs"/>
                  </a:rPr>
                  <a:t>dif</a:t>
                </a:r>
                <a:r>
                  <a:rPr lang="en-US" altLang="zh-TW" dirty="0">
                    <a:cs typeface="+mj-cs"/>
                  </a:rPr>
                  <a:t>[6]</a:t>
                </a:r>
                <a:r>
                  <a:rPr lang="zh-TW" altLang="en-US" dirty="0">
                    <a:cs typeface="+mj-cs"/>
                  </a:rPr>
                  <a:t> 減少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+mj-cs"/>
                      </a:rPr>
                      <m:t>2</m:t>
                    </m:r>
                    <m:r>
                      <a:rPr lang="zh-TW" altLang="en-US" i="1" dirty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</m:oMath>
                </a14:m>
                <a:endParaRPr lang="en-US" altLang="zh-TW" dirty="0">
                  <a:cs typeface="+mj-cs"/>
                </a:endParaRPr>
              </a:p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因為</a:t>
                </a:r>
                <a:r>
                  <a:rPr lang="en-US" altLang="zh-TW" dirty="0">
                    <a:cs typeface="+mj-cs"/>
                  </a:rPr>
                  <a:t> a[3]</a:t>
                </a:r>
                <a:r>
                  <a:rPr lang="zh-TW" altLang="en-US" dirty="0">
                    <a:cs typeface="+mj-cs"/>
                  </a:rPr>
                  <a:t> 與 </a:t>
                </a:r>
                <a:r>
                  <a:rPr lang="en-US" altLang="zh-TW" dirty="0">
                    <a:cs typeface="+mj-cs"/>
                  </a:rPr>
                  <a:t>a[2]</a:t>
                </a:r>
                <a:r>
                  <a:rPr lang="zh-TW" altLang="en-US" dirty="0">
                    <a:cs typeface="+mj-cs"/>
                  </a:rPr>
                  <a:t> 的差值在修改後增加了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+mj-cs"/>
                      </a:rPr>
                      <m:t>2</m:t>
                    </m:r>
                    <m:r>
                      <a:rPr lang="zh-TW" altLang="en-US" i="1" dirty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</m:oMath>
                </a14:m>
                <a:endParaRPr lang="en-US" altLang="zh-TW" dirty="0">
                  <a:cs typeface="+mj-cs"/>
                </a:endParaRPr>
              </a:p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而 </a:t>
                </a:r>
                <a:r>
                  <a:rPr lang="en-US" altLang="zh-TW" dirty="0">
                    <a:cs typeface="+mj-cs"/>
                  </a:rPr>
                  <a:t>a[7]</a:t>
                </a:r>
                <a:r>
                  <a:rPr lang="zh-TW" altLang="en-US" dirty="0">
                    <a:cs typeface="+mj-cs"/>
                  </a:rPr>
                  <a:t> 與 </a:t>
                </a:r>
                <a:r>
                  <a:rPr lang="en-US" altLang="zh-TW" dirty="0">
                    <a:cs typeface="+mj-cs"/>
                  </a:rPr>
                  <a:t>a[6]</a:t>
                </a:r>
                <a:r>
                  <a:rPr lang="zh-TW" altLang="en-US" dirty="0">
                    <a:cs typeface="+mj-cs"/>
                  </a:rPr>
                  <a:t> 的差值則減少了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+mj-cs"/>
                      </a:rPr>
                      <m:t>2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</m:oMath>
                </a14:m>
                <a:r>
                  <a:rPr lang="zh-TW" altLang="en-US" dirty="0">
                    <a:cs typeface="+mj-cs"/>
                  </a:rPr>
                  <a:t>，且其他差值不變</a:t>
                </a:r>
                <a:endParaRPr lang="en-US" altLang="zh-TW" dirty="0">
                  <a:cs typeface="+mj-cs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id="{90F237BB-0477-4827-80FA-11D1F8689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6075"/>
            <a:ext cx="7327031" cy="19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3722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0F237BB-0477-4827-80FA-11D1F8689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如此一來就可以做到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+mj-cs"/>
                      </a:rPr>
                      <m:t>𝑂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+mj-cs"/>
                      </a:rPr>
                      <m:t>(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+mj-cs"/>
                      </a:rPr>
                      <m:t>1)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</m:oMath>
                </a14:m>
                <a:r>
                  <a:rPr lang="zh-TW" altLang="en-US" dirty="0">
                    <a:cs typeface="+mj-cs"/>
                  </a:rPr>
                  <a:t>修改</a:t>
                </a:r>
                <a:endParaRPr lang="en-US" altLang="zh-TW" dirty="0">
                  <a:cs typeface="+mj-cs"/>
                </a:endParaRPr>
              </a:p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而且只要對 </a:t>
                </a:r>
                <a:r>
                  <a:rPr lang="en-US" altLang="zh-TW" dirty="0" err="1">
                    <a:cs typeface="+mj-cs"/>
                  </a:rPr>
                  <a:t>dif</a:t>
                </a:r>
                <a:r>
                  <a:rPr lang="zh-TW" altLang="en-US" dirty="0">
                    <a:cs typeface="+mj-cs"/>
                  </a:rPr>
                  <a:t> 陣列做一次前綴和就能將數列復原</a:t>
                </a:r>
                <a:endParaRPr lang="en-US" altLang="zh-TW" dirty="0">
                  <a:cs typeface="+mj-cs"/>
                </a:endParaRPr>
              </a:p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最後只要單點查詢值就好</a:t>
                </a:r>
                <a:endParaRPr lang="en-US" altLang="zh-TW" dirty="0">
                  <a:cs typeface="+mj-cs"/>
                </a:endParaRPr>
              </a:p>
              <a:p>
                <a:pPr marL="0" indent="0" fontAlgn="base">
                  <a:spcAft>
                    <a:spcPct val="0"/>
                  </a:spcAft>
                  <a:buNone/>
                </a:pPr>
                <a:r>
                  <a:rPr lang="zh-TW" altLang="en-US" dirty="0">
                    <a:cs typeface="+mj-cs"/>
                  </a:rPr>
                  <a:t>總複雜度：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𝑂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𝑁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𝑄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+mj-cs"/>
                      </a:rPr>
                      <m:t>) </m:t>
                    </m:r>
                  </m:oMath>
                </a14:m>
                <a:r>
                  <a:rPr lang="en-US" altLang="zh-TW" dirty="0">
                    <a:solidFill>
                      <a:srgbClr val="33CC33"/>
                    </a:solidFill>
                    <a:cs typeface="+mj-cs"/>
                  </a:rPr>
                  <a:t>AC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id="{90F237BB-0477-4827-80FA-11D1F8689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6075"/>
            <a:ext cx="7327031" cy="19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326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Question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  <p:sp>
        <p:nvSpPr>
          <p:cNvPr id="471" name="Double-click to edi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</a:t>
            </a:r>
          </a:p>
        </p:txBody>
      </p:sp>
      <p:sp>
        <p:nvSpPr>
          <p:cNvPr id="152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3" name="Screen Shot 2020-04-25 at 9.10.39 PM.png" descr="Screen Shot 2020-04-25 at 9.10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902" y="1730867"/>
            <a:ext cx="4592196" cy="4765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假設題目做了點變化：題目 #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假設題目做了點變化：題目 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給定一初始序列，需要能夠執行以下兩種操作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給定一初始序列，需要能夠執行以下兩種操作</a:t>
                </a:r>
              </a:p>
              <a:p>
                <a:pPr lvl="1">
                  <a:buChar char="•"/>
                </a:pPr>
                <a:r>
                  <a:t>1. 修改成員的值</a:t>
                </a:r>
              </a:p>
              <a:p>
                <a:pPr lvl="1">
                  <a:buChar char="•"/>
                </a:pPr>
                <a:r>
                  <a:t>2. 查詢區間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t> 內的</a:t>
                </a:r>
                <a:r>
                  <a:rPr>
                    <a:solidFill>
                      <a:srgbClr val="FF2600"/>
                    </a:solidFill>
                  </a:rPr>
                  <a:t>最大值</a:t>
                </a:r>
              </a:p>
              <a:p>
                <a:r>
                  <a:t>序列長度 </a:t>
                </a:r>
                <a14:m>
                  <m:oMath xmlns:m="http://schemas.openxmlformats.org/officeDocument/2006/math">
                    <m:r>
                      <a:rPr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sz="4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sz="4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/>
              </a:p>
              <a:p>
                <a:r>
                  <a:t>題目連結可以看</a:t>
                </a:r>
                <a:r>
                  <a:rPr u="sng">
                    <a:solidFill>
                      <a:srgbClr val="0563C1"/>
                    </a:solidFill>
                    <a:uFill>
                      <a:solidFill>
                        <a:srgbClr val="0563C1"/>
                      </a:solidFill>
                    </a:uFill>
                    <a:hlinkClick r:id="rId2"/>
                  </a:rPr>
                  <a:t>這邊</a:t>
                </a:r>
              </a:p>
            </p:txBody>
          </p:sp>
        </mc:Choice>
        <mc:Fallback xmlns="">
          <p:sp>
            <p:nvSpPr>
              <p:cNvPr id="156" name="給定一初始序列，需要能夠執行以下兩種操作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689" t="-321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於是手順刻了這東西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於是手順刻了這東西</a:t>
            </a:r>
          </a:p>
        </p:txBody>
      </p:sp>
      <p:sp>
        <p:nvSpPr>
          <p:cNvPr id="159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0" name="Screen Shot 2020-03-11 at 11.57.13 AM.png" descr="Screen Shot 2020-03-11 at 11.57.1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953" y="1783655"/>
            <a:ext cx="5918201" cy="487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佈景主題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佈景主題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1385</Words>
  <Application>Microsoft Macintosh PowerPoint</Application>
  <PresentationFormat>Widescreen</PresentationFormat>
  <Paragraphs>296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微軟正黑體</vt:lpstr>
      <vt:lpstr>Arial</vt:lpstr>
      <vt:lpstr>Calibri</vt:lpstr>
      <vt:lpstr>Cambria Math</vt:lpstr>
      <vt:lpstr>Ubuntu</vt:lpstr>
      <vt:lpstr>Office 佈景主題</vt:lpstr>
      <vt:lpstr> Advanced  Competitive Programming</vt:lpstr>
      <vt:lpstr>Week 9 Data Structure</vt:lpstr>
      <vt:lpstr>先看個題目：題目 #1</vt:lpstr>
      <vt:lpstr>然後手順寫了這東西</vt:lpstr>
      <vt:lpstr>前綴和</vt:lpstr>
      <vt:lpstr>前綴和</vt:lpstr>
      <vt:lpstr>Code</vt:lpstr>
      <vt:lpstr>假設題目做了點變化：題目 #2</vt:lpstr>
      <vt:lpstr>於是手順刻了這東西</vt:lpstr>
      <vt:lpstr>然後就TLE了</vt:lpstr>
      <vt:lpstr>先看個複雜度</vt:lpstr>
      <vt:lpstr>Segment Tree</vt:lpstr>
      <vt:lpstr>此線段樹非彼線段樹</vt:lpstr>
      <vt:lpstr>線段樹</vt:lpstr>
      <vt:lpstr>好像有點難懂</vt:lpstr>
      <vt:lpstr>直接看</vt:lpstr>
      <vt:lpstr>Functions of Segment Tree</vt:lpstr>
      <vt:lpstr>update (modify)</vt:lpstr>
      <vt:lpstr>Case 1</vt:lpstr>
      <vt:lpstr>Case 2</vt:lpstr>
      <vt:lpstr>query</vt:lpstr>
      <vt:lpstr>Case 1</vt:lpstr>
      <vt:lpstr>Case 2</vt:lpstr>
      <vt:lpstr>Case 3</vt:lpstr>
      <vt:lpstr>build</vt:lpstr>
      <vt:lpstr>線段樹實作</vt:lpstr>
      <vt:lpstr>指標版本</vt:lpstr>
      <vt:lpstr>陣列版本</vt:lpstr>
      <vt:lpstr>陣列版本：編號</vt:lpstr>
      <vt:lpstr>Code</vt:lpstr>
      <vt:lpstr>Code</vt:lpstr>
      <vt:lpstr>分析一下複雜度</vt:lpstr>
      <vt:lpstr>回頭看題目 #1的變化：題目 #3</vt:lpstr>
      <vt:lpstr>前綴和88</vt:lpstr>
      <vt:lpstr>樹狀數組（Fenwick Tree） 二元索引樹（Binary Indexed Tree, BIT）</vt:lpstr>
      <vt:lpstr>BIT</vt:lpstr>
      <vt:lpstr>等等，拔掉右子樹？！</vt:lpstr>
      <vt:lpstr>回想一下</vt:lpstr>
      <vt:lpstr>不對不對，感覺還是怪怪的</vt:lpstr>
      <vt:lpstr>那麼這樣呢</vt:lpstr>
      <vt:lpstr>用數學表達的話</vt:lpstr>
      <vt:lpstr>修改 ( add )</vt:lpstr>
      <vt:lpstr>修改 a_3</vt:lpstr>
      <vt:lpstr>查詢 ( sum )</vt:lpstr>
      <vt:lpstr>查詢 S(5)</vt:lpstr>
      <vt:lpstr>完整的 code </vt:lpstr>
      <vt:lpstr>還有一個題目 #4</vt:lpstr>
      <vt:lpstr>呃。。。對 [l,r] 做單點修改</vt:lpstr>
      <vt:lpstr>Segment Tree with Lazy Tag</vt:lpstr>
      <vt:lpstr>Lazy Tag</vt:lpstr>
      <vt:lpstr>Lazy Tag 實作</vt:lpstr>
      <vt:lpstr>Case 1</vt:lpstr>
      <vt:lpstr>Case 2</vt:lpstr>
      <vt:lpstr>Case 3</vt:lpstr>
      <vt:lpstr>push</vt:lpstr>
      <vt:lpstr>區間修改 ( modify )</vt:lpstr>
      <vt:lpstr>code</vt:lpstr>
      <vt:lpstr>code (con’t)</vt:lpstr>
      <vt:lpstr>codes on github</vt:lpstr>
      <vt:lpstr>差分</vt:lpstr>
      <vt:lpstr>問題</vt:lpstr>
      <vt:lpstr>作法</vt:lpstr>
      <vt:lpstr>觀察問題</vt:lpstr>
      <vt:lpstr>作法</vt:lpstr>
      <vt:lpstr>作法</vt:lpstr>
      <vt:lpstr>作法</vt:lpstr>
      <vt:lpstr>作法</vt:lpstr>
      <vt:lpstr>作法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Advanced  Competitive Programming</dc:title>
  <cp:lastModifiedBy>林冠圻</cp:lastModifiedBy>
  <cp:revision>2</cp:revision>
  <dcterms:modified xsi:type="dcterms:W3CDTF">2020-04-29T17:51:46Z</dcterms:modified>
</cp:coreProperties>
</file>